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D7CE"/>
          </a:solidFill>
        </a:fill>
      </a:tcStyle>
    </a:wholeTbl>
    <a:band2H>
      <a:tcTxStyle/>
      <a:tcStyle>
        <a:tcBdr/>
        <a:fill>
          <a:solidFill>
            <a:srgbClr val="F9EC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D1E9"/>
          </a:solidFill>
        </a:fill>
      </a:tcStyle>
    </a:wholeTbl>
    <a:band2H>
      <a:tcTxStyle/>
      <a:tcStyle>
        <a:tcBdr/>
        <a:fill>
          <a:solidFill>
            <a:srgbClr val="F0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324209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 del título"/>
          <p:cNvSpPr txBox="1">
            <a:spLocks noGrp="1"/>
          </p:cNvSpPr>
          <p:nvPr>
            <p:ph type="title"/>
          </p:nvPr>
        </p:nvSpPr>
        <p:spPr>
          <a:xfrm>
            <a:off x="730250" y="1905000"/>
            <a:ext cx="7681914" cy="152349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3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30248" y="4344987"/>
            <a:ext cx="7681915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9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0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006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Char char="●"/>
              <a:defRPr>
                <a:solidFill>
                  <a:srgbClr val="FFFFFF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</p:spPr>
        <p:txBody>
          <a:bodyPr lIns="76197" tIns="76197" rIns="76197" bIns="76197" anchor="b">
            <a:normAutofit/>
          </a:bodyPr>
          <a:lstStyle/>
          <a:p>
            <a:pPr algn="r">
              <a:buSzTx/>
              <a:buNone/>
            </a:pPr>
            <a:endParaRPr/>
          </a:p>
        </p:txBody>
      </p:sp>
      <p:sp>
        <p:nvSpPr>
          <p:cNvPr id="10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11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1369219" y="649805"/>
            <a:ext cx="7043209" cy="1523495"/>
          </a:xfrm>
          <a:prstGeom prst="rect">
            <a:avLst/>
          </a:prstGeom>
        </p:spPr>
        <p:txBody>
          <a:bodyPr anchor="ctr"/>
          <a:lstStyle>
            <a:lvl1pPr>
              <a:defRPr sz="5400"/>
            </a:lvl1pPr>
          </a:lstStyle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368955" y="4344987"/>
            <a:ext cx="7043209" cy="4616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SzTx/>
              <a:buNone/>
            </a:lvl1pPr>
            <a:lvl2pPr marL="0" indent="457181">
              <a:spcBef>
                <a:spcPts val="0"/>
              </a:spcBef>
              <a:buSzTx/>
              <a:buNone/>
            </a:lvl2pPr>
            <a:lvl3pPr marL="0" indent="914362">
              <a:spcBef>
                <a:spcPts val="0"/>
              </a:spcBef>
              <a:buSzTx/>
              <a:buNone/>
            </a:lvl3pPr>
            <a:lvl4pPr marL="0" indent="1371544">
              <a:spcBef>
                <a:spcPts val="0"/>
              </a:spcBef>
              <a:buSzTx/>
              <a:buNone/>
            </a:lvl4pPr>
            <a:lvl5pPr marL="0" indent="1828726">
              <a:spcBef>
                <a:spcPts val="0"/>
              </a:spcBef>
              <a:buSzTx/>
              <a:buNone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22048" y="2355850"/>
            <a:ext cx="7690116" cy="138499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SzTx/>
              <a:buNone/>
              <a:defRPr sz="10000" b="1" i="1" spc="-700">
                <a:solidFill>
                  <a:srgbClr val="003380"/>
                </a:solidFill>
                <a:effectLst>
                  <a:outerShdw blurRad="50800" dist="39000" dir="5460000" rotWithShape="0">
                    <a:srgbClr val="000000">
                      <a:alpha val="38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2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1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2129815"/>
          </a:xfrm>
          <a:prstGeom prst="rect">
            <a:avLst/>
          </a:prstGeom>
        </p:spPr>
        <p:txBody>
          <a:bodyPr>
            <a:normAutofit/>
          </a:bodyPr>
          <a:lstStyle>
            <a:lvl1pPr marL="339976" indent="-339976">
              <a:spcBef>
                <a:spcPts val="600"/>
              </a:spcBef>
              <a:buBlip>
                <a:blip r:embed="rId2"/>
              </a:buBlip>
              <a:defRPr sz="2800"/>
            </a:lvl1pPr>
            <a:lvl2pPr marL="727575" indent="-379661">
              <a:spcBef>
                <a:spcPts val="600"/>
              </a:spcBef>
              <a:buBlip>
                <a:blip r:embed="rId3"/>
              </a:buBlip>
              <a:defRPr sz="2800"/>
            </a:lvl2pPr>
            <a:lvl3pPr marL="1069138" indent="-403737">
              <a:spcBef>
                <a:spcPts val="600"/>
              </a:spcBef>
              <a:buBlip>
                <a:blip r:embed="rId3"/>
              </a:buBlip>
              <a:defRPr sz="2800"/>
            </a:lvl3pPr>
            <a:lvl4pPr marL="1379747" indent="-425962">
              <a:spcBef>
                <a:spcPts val="600"/>
              </a:spcBef>
              <a:buBlip>
                <a:blip r:embed="rId3"/>
              </a:buBlip>
              <a:defRPr sz="2800"/>
            </a:lvl4pPr>
            <a:lvl5pPr marL="1671805" indent="-436250">
              <a:spcBef>
                <a:spcPts val="600"/>
              </a:spcBef>
              <a:buBlip>
                <a:blip r:embed="rId3"/>
              </a:buBlip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9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81000" y="1411552"/>
            <a:ext cx="4114800" cy="692499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SzTx/>
              <a:buNone/>
              <a:defRPr sz="2500" b="1"/>
            </a:lvl1pPr>
            <a:lvl2pPr marL="0" indent="457181">
              <a:spcBef>
                <a:spcPts val="0"/>
              </a:spcBef>
              <a:buSzTx/>
              <a:buNone/>
              <a:defRPr sz="2500" b="1"/>
            </a:lvl2pPr>
            <a:lvl3pPr marL="0" indent="914362">
              <a:spcBef>
                <a:spcPts val="0"/>
              </a:spcBef>
              <a:buSzTx/>
              <a:buNone/>
              <a:defRPr sz="2500" b="1"/>
            </a:lvl3pPr>
            <a:lvl4pPr marL="0" indent="1371544">
              <a:spcBef>
                <a:spcPts val="0"/>
              </a:spcBef>
              <a:buSzTx/>
              <a:buNone/>
              <a:defRPr sz="2500" b="1"/>
            </a:lvl4pPr>
            <a:lvl5pPr marL="0" indent="1828726">
              <a:spcBef>
                <a:spcPts val="0"/>
              </a:spcBef>
              <a:buSzTx/>
              <a:buNone/>
              <a:defRPr sz="25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981" y="1411552"/>
            <a:ext cx="4117019" cy="69249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0"/>
              </a:spcBef>
              <a:buSzTx/>
              <a:buNone/>
              <a:defRPr sz="2500" b="1"/>
            </a:pPr>
            <a:endParaRPr/>
          </a:p>
        </p:txBody>
      </p:sp>
      <p:sp>
        <p:nvSpPr>
          <p:cNvPr id="6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5" descr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15875" y="6007100"/>
            <a:ext cx="9159875" cy="8493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>
              <a:buBlip>
                <a:blip r:embed="rId16"/>
              </a:buBlip>
            </a:lvl1pPr>
            <a:lvl2pPr>
              <a:buBlip>
                <a:blip r:embed="rId17"/>
              </a:buBlip>
            </a:lvl2pPr>
            <a:lvl3pPr>
              <a:buBlip>
                <a:blip r:embed="rId17"/>
              </a:buBlip>
            </a:lvl3pPr>
            <a:lvl4pPr>
              <a:buBlip>
                <a:blip r:embed="rId17"/>
              </a:buBlip>
            </a:lvl4pPr>
            <a:lvl5pPr>
              <a:buBlip>
                <a:blip r:embed="rId17"/>
              </a:buBlip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5pPr>
      <a:lvl6pPr marL="0" marR="0" indent="4572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6pPr>
      <a:lvl7pPr marL="0" marR="0" indent="9144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7pPr>
      <a:lvl8pPr marL="0" marR="0" indent="13716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8pPr>
      <a:lvl9pPr marL="0" marR="0" indent="1828800" algn="l" defTabSz="91281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-150" baseline="0">
          <a:ln>
            <a:noFill/>
          </a:ln>
          <a:solidFill>
            <a:srgbClr val="172D58"/>
          </a:solidFill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uFillTx/>
          <a:latin typeface="+mn-lt"/>
          <a:ea typeface="+mn-ea"/>
          <a:cs typeface="+mn-cs"/>
          <a:sym typeface="Calibri"/>
        </a:defRPr>
      </a:lvl9pPr>
    </p:titleStyle>
    <p:bodyStyle>
      <a:lvl1pPr marL="396875" marR="0" indent="-39687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6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971096" marR="0" indent="-453571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373717" marR="0" indent="-459317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0321" marR="0" indent="-4614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053696" marR="0" indent="-448733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Blip>
          <a:blip r:embed="rId17"/>
        </a:buBlip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653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835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017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199" marR="0" indent="-365745" algn="l" defTabSz="912812" rtl="0" latinLnBrk="0">
        <a:lnSpc>
          <a:spcPct val="9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iaysalud.es/vivimos-sanos/higiene-y-salud-bucodental/chucherias-zumos-y-caries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familiaysalud.es/vivimos-sanos/alimentacion/vamos-comer-bien/golosinas-y-chucherias-dulces-y-peligrosas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familiaysalud.es/vivimos-sanos/alimentacion/vamos-comer-bien/hay-otras-formas-de-celebrar-cumpleano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CuadroTexto 11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sp>
        <p:nvSpPr>
          <p:cNvPr id="124" name="Text Box 5"/>
          <p:cNvSpPr txBox="1"/>
          <p:nvPr/>
        </p:nvSpPr>
        <p:spPr>
          <a:xfrm>
            <a:off x="1046689" y="1708522"/>
            <a:ext cx="7223126" cy="720860"/>
          </a:xfrm>
          <a:prstGeom prst="rect">
            <a:avLst/>
          </a:prstGeom>
          <a:ln w="12700">
            <a:solidFill>
              <a:srgbClr val="00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spcBef>
                <a:spcPts val="2600"/>
              </a:spcBef>
              <a:defRPr sz="4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Diabetes y </a:t>
            </a:r>
            <a:r>
              <a:rPr dirty="0" err="1"/>
              <a:t>alimentación</a:t>
            </a:r>
            <a:r>
              <a:rPr dirty="0"/>
              <a:t> </a:t>
            </a:r>
          </a:p>
        </p:txBody>
      </p:sp>
      <p:sp>
        <p:nvSpPr>
          <p:cNvPr id="125" name="CuadroTexto 11"/>
          <p:cNvSpPr txBox="1"/>
          <p:nvPr/>
        </p:nvSpPr>
        <p:spPr>
          <a:xfrm>
            <a:off x="1046689" y="3922712"/>
            <a:ext cx="5980412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Mª </a:t>
            </a:r>
            <a:r>
              <a:rPr dirty="0" err="1"/>
              <a:t>Ángeles</a:t>
            </a:r>
            <a:r>
              <a:rPr dirty="0"/>
              <a:t> Caballero </a:t>
            </a:r>
            <a:r>
              <a:rPr dirty="0" smtClean="0"/>
              <a:t>Morales</a:t>
            </a:r>
            <a:r>
              <a:rPr lang="es-ES" dirty="0" smtClean="0"/>
              <a:t>.</a:t>
            </a:r>
            <a:r>
              <a:rPr lang="es-ES" dirty="0"/>
              <a:t> </a:t>
            </a:r>
            <a:r>
              <a:rPr sz="2000" dirty="0" err="1" smtClean="0"/>
              <a:t>Pediatra</a:t>
            </a:r>
            <a:endParaRPr sz="2000" dirty="0"/>
          </a:p>
          <a:p>
            <a:pPr>
              <a:defRPr sz="2400">
                <a:effectLst>
                  <a:outerShdw blurRad="38100" dist="38100" dir="2700000" rotWithShape="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Paloma </a:t>
            </a:r>
            <a:r>
              <a:rPr dirty="0" err="1"/>
              <a:t>Chinarro</a:t>
            </a:r>
            <a:r>
              <a:rPr dirty="0"/>
              <a:t> </a:t>
            </a:r>
            <a:r>
              <a:rPr dirty="0" err="1" smtClean="0"/>
              <a:t>Martínez</a:t>
            </a:r>
            <a:r>
              <a:rPr lang="es-ES" dirty="0" smtClean="0"/>
              <a:t>. </a:t>
            </a:r>
            <a:r>
              <a:rPr sz="2000" dirty="0" err="1" smtClean="0"/>
              <a:t>Pediatra</a:t>
            </a:r>
            <a:r>
              <a:rPr dirty="0" smtClean="0"/>
              <a:t> </a:t>
            </a:r>
            <a:endParaRPr dirty="0"/>
          </a:p>
        </p:txBody>
      </p:sp>
      <p:grpSp>
        <p:nvGrpSpPr>
          <p:cNvPr id="128" name="Grupo 4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26" name="Rectángulo 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27" name="CuadroTexto 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129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7831" y="4510849"/>
            <a:ext cx="1928991" cy="128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Rectangle 2"/>
          <p:cNvSpPr txBox="1">
            <a:spLocks noGrp="1"/>
          </p:cNvSpPr>
          <p:nvPr>
            <p:ph type="title"/>
          </p:nvPr>
        </p:nvSpPr>
        <p:spPr>
          <a:xfrm>
            <a:off x="427168" y="234950"/>
            <a:ext cx="6894512" cy="1106246"/>
          </a:xfrm>
          <a:prstGeom prst="rect">
            <a:avLst/>
          </a:prstGeom>
        </p:spPr>
        <p:txBody>
          <a:bodyPr>
            <a:normAutofit/>
          </a:bodyPr>
          <a:lstStyle>
            <a:lvl1pPr defTabSz="730250">
              <a:defRPr sz="3840" spc="-160">
                <a:solidFill>
                  <a:srgbClr val="000000"/>
                </a:solidFill>
                <a:effectLst>
                  <a:outerShdw blurRad="30480" dist="3048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3600" dirty="0"/>
              <a:t>¿</a:t>
            </a:r>
            <a:r>
              <a:rPr sz="3600" dirty="0" err="1"/>
              <a:t>Es</a:t>
            </a:r>
            <a:r>
              <a:rPr sz="3600" dirty="0"/>
              <a:t> </a:t>
            </a:r>
            <a:r>
              <a:rPr sz="3600" dirty="0" err="1"/>
              <a:t>posible</a:t>
            </a:r>
            <a:r>
              <a:rPr sz="3600" dirty="0"/>
              <a:t> comer lo que me </a:t>
            </a:r>
            <a:r>
              <a:rPr sz="3600" dirty="0" err="1"/>
              <a:t>apetece</a:t>
            </a:r>
            <a:r>
              <a:rPr sz="3600" dirty="0"/>
              <a:t>?</a:t>
            </a:r>
          </a:p>
        </p:txBody>
      </p:sp>
      <p:sp>
        <p:nvSpPr>
          <p:cNvPr id="204" name="Rectangle 3"/>
          <p:cNvSpPr txBox="1">
            <a:spLocks noGrp="1"/>
          </p:cNvSpPr>
          <p:nvPr>
            <p:ph type="body" idx="1"/>
          </p:nvPr>
        </p:nvSpPr>
        <p:spPr>
          <a:xfrm>
            <a:off x="387852" y="1437179"/>
            <a:ext cx="8017112" cy="4125169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marL="0" indent="0" defTabSz="425195">
              <a:lnSpc>
                <a:spcPct val="100000"/>
              </a:lnSpc>
              <a:spcBef>
                <a:spcPts val="0"/>
              </a:spcBef>
              <a:buSzTx/>
              <a:buNone/>
              <a:defRPr sz="2139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err="1"/>
              <a:t>Es</a:t>
            </a:r>
            <a:r>
              <a:rPr sz="2000" dirty="0"/>
              <a:t> </a:t>
            </a:r>
            <a:r>
              <a:rPr sz="2000" dirty="0" err="1"/>
              <a:t>posible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situaciones</a:t>
            </a:r>
            <a:r>
              <a:rPr sz="2000" dirty="0"/>
              <a:t> </a:t>
            </a:r>
            <a:r>
              <a:rPr sz="2000" dirty="0" err="1"/>
              <a:t>especiales</a:t>
            </a:r>
            <a:r>
              <a:rPr sz="2000" dirty="0"/>
              <a:t>. Hay que </a:t>
            </a:r>
            <a:r>
              <a:rPr sz="2000" dirty="0" err="1"/>
              <a:t>contar</a:t>
            </a:r>
            <a:r>
              <a:rPr sz="2000" dirty="0"/>
              <a:t> la </a:t>
            </a:r>
            <a:r>
              <a:rPr sz="2000" dirty="0" err="1"/>
              <a:t>cantidad</a:t>
            </a:r>
            <a:r>
              <a:rPr sz="2000" dirty="0"/>
              <a:t> de </a:t>
            </a:r>
            <a:r>
              <a:rPr sz="2000" dirty="0" err="1"/>
              <a:t>hidratado</a:t>
            </a:r>
            <a:r>
              <a:rPr sz="2000" dirty="0"/>
              <a:t> de </a:t>
            </a:r>
            <a:r>
              <a:rPr sz="2000" dirty="0" err="1"/>
              <a:t>carbono</a:t>
            </a:r>
            <a:r>
              <a:rPr sz="2000" dirty="0"/>
              <a:t> que </a:t>
            </a:r>
            <a:r>
              <a:rPr sz="2000" dirty="0" err="1"/>
              <a:t>vamos</a:t>
            </a:r>
            <a:r>
              <a:rPr sz="2000" dirty="0"/>
              <a:t> a </a:t>
            </a:r>
            <a:r>
              <a:rPr sz="2000" dirty="0" err="1"/>
              <a:t>tomar</a:t>
            </a:r>
            <a:r>
              <a:rPr sz="2000" dirty="0"/>
              <a:t> y </a:t>
            </a:r>
            <a:r>
              <a:rPr sz="2000" dirty="0" err="1"/>
              <a:t>ajustar</a:t>
            </a:r>
            <a:r>
              <a:rPr sz="2000" dirty="0"/>
              <a:t> la </a:t>
            </a:r>
            <a:r>
              <a:rPr sz="2000" dirty="0" err="1"/>
              <a:t>insulina</a:t>
            </a:r>
            <a:r>
              <a:rPr sz="2000" dirty="0" smtClean="0"/>
              <a:t>.</a:t>
            </a:r>
            <a:endParaRPr lang="es-ES" sz="2000" dirty="0" smtClean="0"/>
          </a:p>
          <a:p>
            <a:pPr marL="0" indent="0" defTabSz="425195">
              <a:lnSpc>
                <a:spcPct val="100000"/>
              </a:lnSpc>
              <a:spcBef>
                <a:spcPts val="0"/>
              </a:spcBef>
              <a:buSzTx/>
              <a:buNone/>
              <a:defRPr sz="2139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000" dirty="0"/>
          </a:p>
          <a:p>
            <a:pPr marL="574221" lvl="1" indent="0" defTabSz="425195">
              <a:lnSpc>
                <a:spcPct val="100000"/>
              </a:lnSpc>
              <a:spcBef>
                <a:spcPts val="0"/>
              </a:spcBef>
              <a:buSzTx/>
              <a:buNone/>
              <a:defRPr sz="2139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/>
              <a:t>🔸</a:t>
            </a:r>
            <a:r>
              <a:rPr sz="2000" i="1" dirty="0" err="1"/>
              <a:t>Ingesta</a:t>
            </a:r>
            <a:r>
              <a:rPr sz="2000" i="1" dirty="0"/>
              <a:t> de </a:t>
            </a:r>
            <a:r>
              <a:rPr sz="2000" i="1" dirty="0" err="1">
                <a:solidFill>
                  <a:srgbClr val="962B93"/>
                </a:solidFill>
                <a:hlinkClick r:id="rId2"/>
              </a:rPr>
              <a:t>golosinas</a:t>
            </a:r>
            <a:r>
              <a:rPr sz="2000" i="1" dirty="0"/>
              <a:t>, </a:t>
            </a:r>
            <a:r>
              <a:rPr sz="2000" i="1" dirty="0" err="1">
                <a:solidFill>
                  <a:srgbClr val="962B93"/>
                </a:solidFill>
                <a:hlinkClick r:id="rId3"/>
              </a:rPr>
              <a:t>caramelos</a:t>
            </a:r>
            <a:r>
              <a:rPr sz="2000" i="1" dirty="0"/>
              <a:t> y </a:t>
            </a:r>
            <a:r>
              <a:rPr sz="2000" i="1" dirty="0" err="1"/>
              <a:t>helados</a:t>
            </a:r>
            <a:r>
              <a:rPr sz="2000" dirty="0"/>
              <a:t>: </a:t>
            </a:r>
            <a:r>
              <a:rPr sz="2000" dirty="0" err="1"/>
              <a:t>deberían</a:t>
            </a:r>
            <a:r>
              <a:rPr sz="2000" dirty="0"/>
              <a:t> </a:t>
            </a:r>
            <a:r>
              <a:rPr sz="2000" dirty="0" err="1"/>
              <a:t>estar</a:t>
            </a:r>
            <a:r>
              <a:rPr sz="2000" dirty="0"/>
              <a:t> </a:t>
            </a:r>
            <a:r>
              <a:rPr sz="2000" dirty="0" err="1"/>
              <a:t>limitadas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</a:t>
            </a:r>
            <a:r>
              <a:rPr sz="2000" dirty="0" err="1"/>
              <a:t>todos</a:t>
            </a:r>
            <a:r>
              <a:rPr sz="2000" dirty="0"/>
              <a:t> </a:t>
            </a:r>
            <a:r>
              <a:rPr sz="2000" dirty="0" err="1"/>
              <a:t>los</a:t>
            </a:r>
            <a:r>
              <a:rPr sz="2000" dirty="0"/>
              <a:t> </a:t>
            </a:r>
            <a:r>
              <a:rPr sz="2000" dirty="0" err="1"/>
              <a:t>niños</a:t>
            </a:r>
            <a:r>
              <a:rPr sz="2000" dirty="0"/>
              <a:t>.</a:t>
            </a:r>
          </a:p>
          <a:p>
            <a:pPr marL="574221" lvl="1" indent="0" defTabSz="425195">
              <a:lnSpc>
                <a:spcPct val="100000"/>
              </a:lnSpc>
              <a:spcBef>
                <a:spcPts val="0"/>
              </a:spcBef>
              <a:buSzTx/>
              <a:buNone/>
              <a:defRPr sz="2139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/>
              <a:t>🔸 Si se </a:t>
            </a:r>
            <a:r>
              <a:rPr sz="2000" dirty="0" err="1"/>
              <a:t>toman</a:t>
            </a:r>
            <a:r>
              <a:rPr sz="2000" dirty="0"/>
              <a:t>, </a:t>
            </a:r>
            <a:r>
              <a:rPr sz="2000" dirty="0" err="1"/>
              <a:t>debe</a:t>
            </a:r>
            <a:r>
              <a:rPr sz="2000" dirty="0"/>
              <a:t> </a:t>
            </a:r>
            <a:r>
              <a:rPr sz="2000" dirty="0" err="1"/>
              <a:t>ser</a:t>
            </a:r>
            <a:r>
              <a:rPr sz="2000" dirty="0"/>
              <a:t> </a:t>
            </a:r>
            <a:r>
              <a:rPr sz="2000" dirty="0" err="1"/>
              <a:t>en</a:t>
            </a:r>
            <a:r>
              <a:rPr sz="2000" dirty="0"/>
              <a:t> la </a:t>
            </a:r>
            <a:r>
              <a:rPr sz="2000" dirty="0" err="1"/>
              <a:t>merienda</a:t>
            </a:r>
            <a:r>
              <a:rPr sz="2000" dirty="0"/>
              <a:t>. Hay que </a:t>
            </a:r>
            <a:r>
              <a:rPr sz="2000" dirty="0" err="1"/>
              <a:t>sustituir</a:t>
            </a:r>
            <a:r>
              <a:rPr sz="2000" dirty="0"/>
              <a:t> </a:t>
            </a:r>
            <a:r>
              <a:rPr sz="2000" dirty="0" err="1"/>
              <a:t>alguna</a:t>
            </a:r>
            <a:r>
              <a:rPr sz="2000" dirty="0"/>
              <a:t> </a:t>
            </a:r>
            <a:r>
              <a:rPr sz="2000" dirty="0" err="1"/>
              <a:t>ración</a:t>
            </a:r>
            <a:r>
              <a:rPr sz="2000" dirty="0"/>
              <a:t> de </a:t>
            </a:r>
            <a:r>
              <a:rPr sz="2000" dirty="0" err="1"/>
              <a:t>hidratos</a:t>
            </a:r>
            <a:r>
              <a:rPr sz="2000" dirty="0"/>
              <a:t> de </a:t>
            </a:r>
            <a:r>
              <a:rPr sz="2000" dirty="0" err="1"/>
              <a:t>carbono</a:t>
            </a:r>
            <a:r>
              <a:rPr sz="2000" dirty="0"/>
              <a:t>. Y </a:t>
            </a:r>
            <a:r>
              <a:rPr sz="2000" dirty="0" err="1"/>
              <a:t>acompañarlos</a:t>
            </a:r>
            <a:r>
              <a:rPr sz="2000" dirty="0"/>
              <a:t> de </a:t>
            </a:r>
            <a:r>
              <a:rPr sz="2000" dirty="0" err="1"/>
              <a:t>fibra</a:t>
            </a:r>
            <a:r>
              <a:rPr sz="2000" dirty="0"/>
              <a:t> o </a:t>
            </a:r>
            <a:r>
              <a:rPr sz="2000" dirty="0" err="1"/>
              <a:t>grasa</a:t>
            </a:r>
            <a:r>
              <a:rPr sz="2000" dirty="0"/>
              <a:t> para que se </a:t>
            </a:r>
            <a:r>
              <a:rPr sz="2000" dirty="0" err="1"/>
              <a:t>absorban</a:t>
            </a:r>
            <a:r>
              <a:rPr sz="2000" dirty="0"/>
              <a:t> lentamente.</a:t>
            </a:r>
          </a:p>
          <a:p>
            <a:pPr marL="574221" lvl="1" indent="0" defTabSz="425195">
              <a:lnSpc>
                <a:spcPct val="100000"/>
              </a:lnSpc>
              <a:spcBef>
                <a:spcPts val="0"/>
              </a:spcBef>
              <a:buSzTx/>
              <a:buNone/>
              <a:defRPr sz="2139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/>
              <a:t>🔸 </a:t>
            </a:r>
            <a:r>
              <a:rPr sz="2000" i="1" dirty="0" err="1"/>
              <a:t>Aniversarios</a:t>
            </a:r>
            <a:r>
              <a:rPr sz="2000" i="1" dirty="0"/>
              <a:t> y </a:t>
            </a:r>
            <a:r>
              <a:rPr sz="2000" i="1" dirty="0" err="1"/>
              <a:t>celebraciones</a:t>
            </a:r>
            <a:r>
              <a:rPr sz="2000" dirty="0"/>
              <a:t>. El </a:t>
            </a:r>
            <a:r>
              <a:rPr sz="2000" dirty="0" err="1"/>
              <a:t>típico</a:t>
            </a:r>
            <a:r>
              <a:rPr sz="2000" dirty="0"/>
              <a:t> pastel de </a:t>
            </a:r>
            <a:r>
              <a:rPr sz="2000" dirty="0" err="1">
                <a:solidFill>
                  <a:srgbClr val="962B93"/>
                </a:solidFill>
                <a:hlinkClick r:id="rId4"/>
              </a:rPr>
              <a:t>cumpleaños</a:t>
            </a:r>
            <a:r>
              <a:rPr sz="2000" dirty="0"/>
              <a:t> </a:t>
            </a:r>
            <a:r>
              <a:rPr sz="2000" dirty="0" err="1"/>
              <a:t>aporta</a:t>
            </a:r>
            <a:r>
              <a:rPr sz="2000" dirty="0"/>
              <a:t> 3-4 </a:t>
            </a:r>
            <a:r>
              <a:rPr sz="2000" dirty="0" err="1"/>
              <a:t>raciones</a:t>
            </a:r>
            <a:r>
              <a:rPr sz="2000" dirty="0"/>
              <a:t> de </a:t>
            </a:r>
            <a:r>
              <a:rPr sz="2000" dirty="0" err="1"/>
              <a:t>hidratos</a:t>
            </a:r>
            <a:r>
              <a:rPr sz="2000" dirty="0"/>
              <a:t> de </a:t>
            </a:r>
            <a:r>
              <a:rPr sz="2000" dirty="0" err="1"/>
              <a:t>carbono</a:t>
            </a:r>
            <a:r>
              <a:rPr sz="2000" dirty="0"/>
              <a:t>. </a:t>
            </a:r>
            <a:r>
              <a:rPr sz="2000" dirty="0" err="1"/>
              <a:t>Sería</a:t>
            </a:r>
            <a:r>
              <a:rPr sz="2000" dirty="0"/>
              <a:t> </a:t>
            </a:r>
            <a:r>
              <a:rPr sz="2000" dirty="0" err="1"/>
              <a:t>recomendable</a:t>
            </a:r>
            <a:r>
              <a:rPr sz="2000" dirty="0"/>
              <a:t> </a:t>
            </a:r>
            <a:r>
              <a:rPr sz="2000" dirty="0" err="1"/>
              <a:t>pesar</a:t>
            </a:r>
            <a:r>
              <a:rPr sz="2000" dirty="0"/>
              <a:t> lo que </a:t>
            </a:r>
            <a:r>
              <a:rPr sz="2000" dirty="0" err="1"/>
              <a:t>vamos</a:t>
            </a:r>
            <a:r>
              <a:rPr sz="2000" dirty="0"/>
              <a:t> a </a:t>
            </a:r>
            <a:r>
              <a:rPr sz="2000" dirty="0" err="1"/>
              <a:t>tomar</a:t>
            </a:r>
            <a:r>
              <a:rPr sz="2000" dirty="0"/>
              <a:t> y </a:t>
            </a:r>
            <a:r>
              <a:rPr sz="2000" dirty="0" err="1"/>
              <a:t>medir</a:t>
            </a:r>
            <a:r>
              <a:rPr sz="2000" dirty="0"/>
              <a:t> </a:t>
            </a:r>
            <a:r>
              <a:rPr sz="2000" dirty="0" err="1"/>
              <a:t>los</a:t>
            </a:r>
            <a:r>
              <a:rPr sz="2000" dirty="0"/>
              <a:t> </a:t>
            </a:r>
            <a:r>
              <a:rPr sz="2000" dirty="0" err="1"/>
              <a:t>hidratos</a:t>
            </a:r>
            <a:r>
              <a:rPr sz="2000" dirty="0"/>
              <a:t> de </a:t>
            </a:r>
            <a:r>
              <a:rPr sz="2000" dirty="0" err="1"/>
              <a:t>carbono</a:t>
            </a:r>
            <a:r>
              <a:rPr sz="2000" dirty="0"/>
              <a:t>.</a:t>
            </a:r>
          </a:p>
        </p:txBody>
      </p:sp>
      <p:pic>
        <p:nvPicPr>
          <p:cNvPr id="205" name="Imagen 3" descr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Imagen 4" descr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207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208" name="Imagen" descr="Image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01598" y="4864490"/>
            <a:ext cx="1356016" cy="9007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7138552" cy="1106246"/>
          </a:xfrm>
          <a:prstGeom prst="rect">
            <a:avLst/>
          </a:prstGeom>
        </p:spPr>
        <p:txBody>
          <a:bodyPr>
            <a:normAutofit/>
          </a:bodyPr>
          <a:lstStyle>
            <a:lvl1pPr defTabSz="730250">
              <a:defRPr sz="3840" spc="-160">
                <a:solidFill>
                  <a:srgbClr val="000000"/>
                </a:solidFill>
                <a:effectLst>
                  <a:outerShdw blurRad="30480" dist="3048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3600" dirty="0"/>
              <a:t>¿</a:t>
            </a:r>
            <a:r>
              <a:rPr sz="3600" dirty="0" err="1"/>
              <a:t>Es</a:t>
            </a:r>
            <a:r>
              <a:rPr sz="3600" dirty="0"/>
              <a:t> </a:t>
            </a:r>
            <a:r>
              <a:rPr sz="3600" dirty="0" err="1"/>
              <a:t>posible</a:t>
            </a:r>
            <a:r>
              <a:rPr sz="3600" dirty="0"/>
              <a:t> comer lo que me </a:t>
            </a:r>
            <a:r>
              <a:rPr sz="3600" dirty="0" err="1"/>
              <a:t>apetece</a:t>
            </a:r>
            <a:r>
              <a:rPr sz="3600" dirty="0"/>
              <a:t>?</a:t>
            </a:r>
          </a:p>
        </p:txBody>
      </p:sp>
      <p:sp>
        <p:nvSpPr>
          <p:cNvPr id="211" name="Rectangle 3"/>
          <p:cNvSpPr txBox="1">
            <a:spLocks noGrp="1"/>
          </p:cNvSpPr>
          <p:nvPr>
            <p:ph type="body" idx="1"/>
          </p:nvPr>
        </p:nvSpPr>
        <p:spPr>
          <a:xfrm>
            <a:off x="463463" y="1393173"/>
            <a:ext cx="8065345" cy="3015989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marL="0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lang="es-ES" sz="2000" dirty="0" smtClean="0"/>
          </a:p>
          <a:p>
            <a:pPr marL="574221" lvl="1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 smtClean="0"/>
              <a:t>🔸 </a:t>
            </a:r>
            <a:r>
              <a:rPr sz="2000" b="1" i="1" dirty="0" smtClean="0">
                <a:solidFill>
                  <a:schemeClr val="tx1"/>
                </a:solidFill>
              </a:rPr>
              <a:t>Comida </a:t>
            </a:r>
            <a:r>
              <a:rPr sz="2000" b="1" i="1" dirty="0" err="1">
                <a:solidFill>
                  <a:schemeClr val="tx1"/>
                </a:solidFill>
              </a:rPr>
              <a:t>rápida</a:t>
            </a:r>
            <a:r>
              <a:rPr sz="2000" dirty="0"/>
              <a:t>: </a:t>
            </a:r>
            <a:r>
              <a:rPr sz="2000" dirty="0" err="1"/>
              <a:t>aportan</a:t>
            </a:r>
            <a:r>
              <a:rPr sz="2000" dirty="0"/>
              <a:t> </a:t>
            </a:r>
            <a:r>
              <a:rPr sz="2000" dirty="0" err="1"/>
              <a:t>muchas</a:t>
            </a:r>
            <a:r>
              <a:rPr sz="2000" dirty="0"/>
              <a:t> </a:t>
            </a:r>
            <a:r>
              <a:rPr sz="2000" dirty="0" err="1"/>
              <a:t>calorías</a:t>
            </a:r>
            <a:r>
              <a:rPr sz="2000" dirty="0"/>
              <a:t>. Se </a:t>
            </a:r>
            <a:r>
              <a:rPr sz="2000" dirty="0" err="1"/>
              <a:t>recomienda</a:t>
            </a:r>
            <a:r>
              <a:rPr sz="2000" dirty="0"/>
              <a:t> de </a:t>
            </a:r>
            <a:r>
              <a:rPr sz="2000" dirty="0" err="1"/>
              <a:t>manera</a:t>
            </a:r>
            <a:r>
              <a:rPr sz="2000" dirty="0"/>
              <a:t> </a:t>
            </a:r>
            <a:r>
              <a:rPr sz="2000" dirty="0" err="1"/>
              <a:t>ocasional</a:t>
            </a:r>
            <a:r>
              <a:rPr sz="2000" dirty="0"/>
              <a:t>. </a:t>
            </a:r>
            <a:r>
              <a:rPr sz="2000" dirty="0" err="1"/>
              <a:t>Ejemplos</a:t>
            </a:r>
            <a:r>
              <a:rPr sz="2000" dirty="0"/>
              <a:t>: </a:t>
            </a:r>
            <a:r>
              <a:rPr sz="2000" dirty="0" err="1"/>
              <a:t>hamburguesa</a:t>
            </a:r>
            <a:r>
              <a:rPr sz="2000" dirty="0"/>
              <a:t> 3 </a:t>
            </a:r>
            <a:r>
              <a:rPr sz="2000" dirty="0" err="1"/>
              <a:t>raciones</a:t>
            </a:r>
            <a:r>
              <a:rPr sz="2000" dirty="0"/>
              <a:t> (</a:t>
            </a:r>
            <a:r>
              <a:rPr sz="2000" dirty="0" err="1"/>
              <a:t>grande</a:t>
            </a:r>
            <a:r>
              <a:rPr sz="2000" dirty="0"/>
              <a:t> 4 </a:t>
            </a:r>
            <a:r>
              <a:rPr sz="2000" dirty="0" err="1"/>
              <a:t>raciones</a:t>
            </a:r>
            <a:r>
              <a:rPr sz="2000" dirty="0"/>
              <a:t>), </a:t>
            </a:r>
            <a:r>
              <a:rPr sz="2000" dirty="0" err="1"/>
              <a:t>patatas</a:t>
            </a:r>
            <a:r>
              <a:rPr sz="2000" dirty="0"/>
              <a:t> </a:t>
            </a:r>
            <a:r>
              <a:rPr sz="2000" dirty="0" err="1"/>
              <a:t>fritas</a:t>
            </a:r>
            <a:r>
              <a:rPr sz="2000" dirty="0"/>
              <a:t> 3 </a:t>
            </a:r>
            <a:r>
              <a:rPr sz="2000" dirty="0" err="1"/>
              <a:t>raciones</a:t>
            </a:r>
            <a:r>
              <a:rPr sz="2000" dirty="0"/>
              <a:t> (5 </a:t>
            </a:r>
            <a:r>
              <a:rPr sz="2000" dirty="0" err="1"/>
              <a:t>si</a:t>
            </a:r>
            <a:r>
              <a:rPr sz="2000" dirty="0"/>
              <a:t> </a:t>
            </a:r>
            <a:r>
              <a:rPr sz="2000" dirty="0" err="1"/>
              <a:t>es</a:t>
            </a:r>
            <a:r>
              <a:rPr sz="2000" dirty="0"/>
              <a:t> </a:t>
            </a:r>
            <a:r>
              <a:rPr sz="2000" dirty="0" err="1"/>
              <a:t>grande</a:t>
            </a:r>
            <a:r>
              <a:rPr sz="2000" dirty="0"/>
              <a:t>). Una pizza 8 </a:t>
            </a:r>
            <a:r>
              <a:rPr sz="2000" dirty="0" err="1"/>
              <a:t>raciones</a:t>
            </a:r>
            <a:r>
              <a:rPr sz="2000" dirty="0"/>
              <a:t>. Un </a:t>
            </a:r>
            <a:r>
              <a:rPr sz="2000" dirty="0" err="1"/>
              <a:t>bocadillo</a:t>
            </a:r>
            <a:r>
              <a:rPr sz="2000" dirty="0"/>
              <a:t>. 4-5 </a:t>
            </a:r>
            <a:r>
              <a:rPr sz="2000" dirty="0" err="1"/>
              <a:t>raciones</a:t>
            </a:r>
            <a:r>
              <a:rPr sz="2000" dirty="0" smtClean="0"/>
              <a:t>.</a:t>
            </a:r>
            <a:endParaRPr lang="es-ES" sz="2000" dirty="0" smtClean="0"/>
          </a:p>
          <a:p>
            <a:pPr marL="574221" lvl="1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 sz="2000" dirty="0"/>
          </a:p>
          <a:p>
            <a:pPr marL="574221" lvl="1" indent="0" defTabSz="457200">
              <a:lnSpc>
                <a:spcPct val="100000"/>
              </a:lnSpc>
              <a:spcBef>
                <a:spcPts val="0"/>
              </a:spcBef>
              <a:buSzTx/>
              <a:buNone/>
              <a:defRPr sz="2400">
                <a:solidFill>
                  <a:srgbClr val="324455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sz="2000" dirty="0"/>
              <a:t>🔸 </a:t>
            </a:r>
            <a:r>
              <a:rPr sz="2000" b="1" i="1" dirty="0" err="1"/>
              <a:t>Bebidas</a:t>
            </a:r>
            <a:r>
              <a:rPr sz="2000" b="1" i="1" dirty="0"/>
              <a:t> light o cero</a:t>
            </a:r>
            <a:r>
              <a:rPr sz="2000" dirty="0"/>
              <a:t>: se </a:t>
            </a:r>
            <a:r>
              <a:rPr sz="2000" dirty="0" err="1"/>
              <a:t>endulzan</a:t>
            </a:r>
            <a:r>
              <a:rPr sz="2000" dirty="0"/>
              <a:t> con </a:t>
            </a:r>
            <a:r>
              <a:rPr sz="2000" dirty="0" err="1"/>
              <a:t>aspartamo</a:t>
            </a:r>
            <a:r>
              <a:rPr sz="2000" dirty="0"/>
              <a:t> o </a:t>
            </a:r>
            <a:r>
              <a:rPr sz="2000" dirty="0" err="1"/>
              <a:t>sacarina</a:t>
            </a:r>
            <a:r>
              <a:rPr sz="2000" dirty="0"/>
              <a:t>. Se </a:t>
            </a:r>
            <a:r>
              <a:rPr sz="2000" dirty="0" err="1"/>
              <a:t>pueden</a:t>
            </a:r>
            <a:r>
              <a:rPr sz="2000" dirty="0"/>
              <a:t> </a:t>
            </a:r>
            <a:r>
              <a:rPr sz="2000" dirty="0" err="1"/>
              <a:t>tomar</a:t>
            </a:r>
            <a:r>
              <a:rPr sz="2000" dirty="0"/>
              <a:t> con </a:t>
            </a:r>
            <a:r>
              <a:rPr sz="2000" dirty="0" err="1"/>
              <a:t>moderación</a:t>
            </a:r>
            <a:r>
              <a:rPr sz="2000" dirty="0"/>
              <a:t>. </a:t>
            </a:r>
            <a:r>
              <a:rPr sz="2000" dirty="0" err="1"/>
              <a:t>Es</a:t>
            </a:r>
            <a:r>
              <a:rPr sz="2000" dirty="0"/>
              <a:t> </a:t>
            </a:r>
            <a:r>
              <a:rPr sz="2000" dirty="0" err="1"/>
              <a:t>importante</a:t>
            </a:r>
            <a:r>
              <a:rPr sz="2000" dirty="0"/>
              <a:t> leer </a:t>
            </a:r>
            <a:r>
              <a:rPr sz="2000" dirty="0" err="1"/>
              <a:t>siempre</a:t>
            </a:r>
            <a:r>
              <a:rPr sz="2000" dirty="0"/>
              <a:t> las </a:t>
            </a:r>
            <a:r>
              <a:rPr sz="2000" dirty="0" err="1" smtClean="0"/>
              <a:t>etiquetas</a:t>
            </a:r>
            <a:r>
              <a:rPr lang="es-ES" sz="2000" dirty="0" smtClean="0"/>
              <a:t> </a:t>
            </a:r>
            <a:r>
              <a:rPr sz="2000" dirty="0" smtClean="0"/>
              <a:t>de </a:t>
            </a:r>
            <a:r>
              <a:rPr sz="2000" dirty="0" err="1"/>
              <a:t>los</a:t>
            </a:r>
            <a:r>
              <a:rPr sz="2000" dirty="0"/>
              <a:t> </a:t>
            </a:r>
            <a:r>
              <a:rPr sz="2000" dirty="0" err="1"/>
              <a:t>productos</a:t>
            </a:r>
            <a:r>
              <a:rPr sz="2000" dirty="0"/>
              <a:t>.</a:t>
            </a:r>
          </a:p>
        </p:txBody>
      </p:sp>
      <p:pic>
        <p:nvPicPr>
          <p:cNvPr id="212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3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217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215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216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218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5763306" cy="1046948"/>
          </a:xfrm>
          <a:prstGeom prst="rect">
            <a:avLst/>
          </a:prstGeom>
        </p:spPr>
        <p:txBody>
          <a:bodyPr/>
          <a:lstStyle>
            <a:lvl1pPr defTabSz="638969">
              <a:defRPr sz="3359" spc="-140">
                <a:solidFill>
                  <a:srgbClr val="000000"/>
                </a:solidFill>
                <a:effectLst>
                  <a:outerShdw blurRad="26669" dist="26669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 err="1"/>
              <a:t>Cuáles</a:t>
            </a:r>
            <a:r>
              <a:rPr dirty="0"/>
              <a:t> son las </a:t>
            </a:r>
            <a:r>
              <a:rPr dirty="0" err="1"/>
              <a:t>características</a:t>
            </a:r>
            <a:r>
              <a:rPr dirty="0"/>
              <a:t> de la </a:t>
            </a:r>
            <a:r>
              <a:rPr dirty="0" err="1"/>
              <a:t>alimentación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un </a:t>
            </a:r>
            <a:r>
              <a:rPr dirty="0" err="1"/>
              <a:t>diabético</a:t>
            </a:r>
            <a:r>
              <a:rPr dirty="0"/>
              <a:t>?</a:t>
            </a:r>
          </a:p>
        </p:txBody>
      </p:sp>
      <p:sp>
        <p:nvSpPr>
          <p:cNvPr id="132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848448" y="1335940"/>
            <a:ext cx="7263820" cy="33484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88937" indent="-388937" defTabSz="894556">
              <a:buSzTx/>
              <a:buNone/>
              <a:defRPr sz="3136"/>
            </a:pPr>
            <a:endParaRPr dirty="0"/>
          </a:p>
          <a:p>
            <a:pPr marL="896111" lvl="1" indent="-388937" defTabSz="894556">
              <a:spcBef>
                <a:spcPts val="600"/>
              </a:spcBef>
              <a:buBlip>
                <a:blip r:embed="rId2"/>
              </a:buBlip>
              <a:defRPr sz="2744"/>
            </a:pPr>
            <a:r>
              <a:rPr dirty="0" err="1"/>
              <a:t>Dieta</a:t>
            </a:r>
            <a:r>
              <a:rPr dirty="0"/>
              <a:t> </a:t>
            </a:r>
            <a:r>
              <a:rPr dirty="0" err="1"/>
              <a:t>variada</a:t>
            </a:r>
            <a:r>
              <a:rPr dirty="0"/>
              <a:t> y </a:t>
            </a:r>
            <a:r>
              <a:rPr dirty="0" err="1"/>
              <a:t>equilibrada</a:t>
            </a:r>
            <a:r>
              <a:rPr dirty="0"/>
              <a:t>.</a:t>
            </a:r>
          </a:p>
          <a:p>
            <a:pPr marL="896111" lvl="1" indent="-388937" defTabSz="894556">
              <a:spcBef>
                <a:spcPts val="600"/>
              </a:spcBef>
              <a:buBlip>
                <a:blip r:embed="rId2"/>
              </a:buBlip>
              <a:defRPr sz="2744"/>
            </a:pPr>
            <a:r>
              <a:rPr dirty="0"/>
              <a:t>La </a:t>
            </a:r>
            <a:r>
              <a:rPr dirty="0" err="1"/>
              <a:t>cantidad</a:t>
            </a:r>
            <a:r>
              <a:rPr dirty="0"/>
              <a:t> de comida </a:t>
            </a:r>
            <a:r>
              <a:rPr dirty="0" err="1"/>
              <a:t>debe</a:t>
            </a:r>
            <a:r>
              <a:rPr dirty="0"/>
              <a:t> </a:t>
            </a:r>
            <a:r>
              <a:rPr dirty="0" err="1"/>
              <a:t>ser</a:t>
            </a:r>
            <a:r>
              <a:rPr dirty="0"/>
              <a:t> </a:t>
            </a:r>
            <a:r>
              <a:rPr dirty="0" err="1"/>
              <a:t>adecuada</a:t>
            </a:r>
            <a:r>
              <a:rPr dirty="0"/>
              <a:t> a </a:t>
            </a:r>
            <a:r>
              <a:rPr dirty="0" err="1"/>
              <a:t>su</a:t>
            </a:r>
            <a:r>
              <a:rPr dirty="0"/>
              <a:t> </a:t>
            </a:r>
            <a:r>
              <a:rPr dirty="0" err="1"/>
              <a:t>edad</a:t>
            </a:r>
            <a:r>
              <a:rPr dirty="0"/>
              <a:t> y </a:t>
            </a:r>
            <a:r>
              <a:rPr dirty="0" err="1"/>
              <a:t>ejercicio</a:t>
            </a:r>
            <a:r>
              <a:rPr dirty="0"/>
              <a:t> </a:t>
            </a:r>
            <a:r>
              <a:rPr dirty="0" err="1"/>
              <a:t>físico</a:t>
            </a:r>
            <a:r>
              <a:rPr dirty="0"/>
              <a:t>. </a:t>
            </a:r>
          </a:p>
          <a:p>
            <a:pPr marL="896111" lvl="1" indent="-388937" defTabSz="894556">
              <a:spcBef>
                <a:spcPts val="600"/>
              </a:spcBef>
              <a:buBlip>
                <a:blip r:embed="rId2"/>
              </a:buBlip>
              <a:defRPr sz="2744"/>
            </a:pPr>
            <a:r>
              <a:rPr dirty="0" err="1"/>
              <a:t>Horario</a:t>
            </a:r>
            <a:r>
              <a:rPr dirty="0"/>
              <a:t> de comida regular y que se </a:t>
            </a:r>
            <a:r>
              <a:rPr dirty="0" err="1"/>
              <a:t>adapte</a:t>
            </a:r>
            <a:r>
              <a:rPr dirty="0"/>
              <a:t> a </a:t>
            </a:r>
            <a:r>
              <a:rPr dirty="0" err="1"/>
              <a:t>sus</a:t>
            </a:r>
            <a:r>
              <a:rPr dirty="0"/>
              <a:t> </a:t>
            </a:r>
            <a:r>
              <a:rPr dirty="0" err="1"/>
              <a:t>gustos</a:t>
            </a:r>
            <a:r>
              <a:rPr dirty="0"/>
              <a:t>.</a:t>
            </a:r>
          </a:p>
          <a:p>
            <a:pPr marL="896111" lvl="1" indent="-388937" defTabSz="894556">
              <a:spcBef>
                <a:spcPts val="600"/>
              </a:spcBef>
              <a:buBlip>
                <a:blip r:embed="rId2"/>
              </a:buBlip>
              <a:defRPr sz="2744"/>
            </a:pPr>
            <a:r>
              <a:rPr dirty="0"/>
              <a:t>Que </a:t>
            </a:r>
            <a:r>
              <a:rPr dirty="0" err="1"/>
              <a:t>mantenga</a:t>
            </a:r>
            <a:r>
              <a:rPr dirty="0"/>
              <a:t> el peso y </a:t>
            </a:r>
            <a:r>
              <a:rPr dirty="0" err="1"/>
              <a:t>normalice</a:t>
            </a:r>
            <a:r>
              <a:rPr dirty="0"/>
              <a:t> la </a:t>
            </a:r>
            <a:r>
              <a:rPr dirty="0" err="1"/>
              <a:t>glucemia</a:t>
            </a:r>
            <a:r>
              <a:rPr dirty="0"/>
              <a:t>.</a:t>
            </a:r>
          </a:p>
        </p:txBody>
      </p:sp>
      <p:pic>
        <p:nvPicPr>
          <p:cNvPr id="133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138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36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37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139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dissolve/>
      </p:transition>
    </mc:Choice>
    <mc:Fallback xmlns:a14="http://schemas.microsoft.com/office/drawing/2010/main" xmlns:m="http://schemas.openxmlformats.org/officeDocument/2006/math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2"/>
          <p:cNvSpPr txBox="1">
            <a:spLocks noGrp="1"/>
          </p:cNvSpPr>
          <p:nvPr>
            <p:ph type="title"/>
          </p:nvPr>
        </p:nvSpPr>
        <p:spPr>
          <a:xfrm>
            <a:off x="717190" y="541970"/>
            <a:ext cx="5837892" cy="952223"/>
          </a:xfrm>
          <a:prstGeom prst="rect">
            <a:avLst/>
          </a:prstGeom>
        </p:spPr>
        <p:txBody>
          <a:bodyPr/>
          <a:lstStyle>
            <a:lvl1pPr defTabSz="648097">
              <a:defRPr sz="3407" spc="-142">
                <a:solidFill>
                  <a:srgbClr val="000000"/>
                </a:solidFill>
                <a:effectLst>
                  <a:outerShdw blurRad="27050" dist="2705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¿CUAL ES LA DIETA EQUILIBRADA?</a:t>
            </a:r>
          </a:p>
        </p:txBody>
      </p:sp>
      <p:pic>
        <p:nvPicPr>
          <p:cNvPr id="142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CuadroTexto 7"/>
          <p:cNvSpPr txBox="1"/>
          <p:nvPr/>
        </p:nvSpPr>
        <p:spPr>
          <a:xfrm>
            <a:off x="-15824" y="6280765"/>
            <a:ext cx="4430713" cy="548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147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45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46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148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715" y="1520335"/>
            <a:ext cx="5520842" cy="38534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53" name="F3F5243F-7A50-46EE-9299-97E842CF65F3-L0-001.jpeg" descr="F3F5243F-7A50-46EE-9299-97E842CF65F3-L0-00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218" y="96732"/>
            <a:ext cx="6607152" cy="57315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2940" y="4625890"/>
            <a:ext cx="1331420" cy="884444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Rectangle 2"/>
          <p:cNvSpPr txBox="1">
            <a:spLocks noGrp="1"/>
          </p:cNvSpPr>
          <p:nvPr>
            <p:ph type="title"/>
          </p:nvPr>
        </p:nvSpPr>
        <p:spPr>
          <a:xfrm>
            <a:off x="168992" y="152357"/>
            <a:ext cx="2115660" cy="3940227"/>
          </a:xfrm>
          <a:prstGeom prst="rect">
            <a:avLst/>
          </a:prstGeom>
        </p:spPr>
        <p:txBody>
          <a:bodyPr>
            <a:normAutofit/>
          </a:bodyPr>
          <a:lstStyle>
            <a:lvl1pPr defTabSz="730250">
              <a:defRPr sz="3840" spc="-160">
                <a:solidFill>
                  <a:srgbClr val="000000"/>
                </a:solidFill>
                <a:effectLst>
                  <a:outerShdw blurRad="30480" dist="3048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sz="2800" dirty="0" err="1"/>
              <a:t>Pirámide</a:t>
            </a:r>
            <a:r>
              <a:rPr sz="2800" dirty="0"/>
              <a:t> de Naos: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sz="2800" dirty="0" err="1" smtClean="0"/>
              <a:t>frecuencia</a:t>
            </a:r>
            <a:r>
              <a:rPr sz="2800" dirty="0" smtClean="0"/>
              <a:t> </a:t>
            </a:r>
            <a:r>
              <a:rPr sz="2800" dirty="0"/>
              <a:t>con la que </a:t>
            </a:r>
            <a:r>
              <a:rPr sz="2800" dirty="0" err="1"/>
              <a:t>debemos</a:t>
            </a:r>
            <a:r>
              <a:rPr sz="2800" dirty="0"/>
              <a:t> </a:t>
            </a:r>
            <a:r>
              <a:rPr sz="2800" dirty="0" err="1"/>
              <a:t>tomar</a:t>
            </a:r>
            <a:r>
              <a:rPr sz="2800" dirty="0"/>
              <a:t> </a:t>
            </a:r>
            <a:r>
              <a:rPr sz="2800" dirty="0" err="1"/>
              <a:t>los</a:t>
            </a:r>
            <a:r>
              <a:rPr sz="2800" dirty="0"/>
              <a:t> </a:t>
            </a:r>
            <a:r>
              <a:rPr sz="2800" dirty="0" err="1"/>
              <a:t>alimentos</a:t>
            </a:r>
            <a:endParaRPr sz="2800" dirty="0"/>
          </a:p>
        </p:txBody>
      </p:sp>
      <p:pic>
        <p:nvPicPr>
          <p:cNvPr id="156" name="Imagen 4" descr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¿Qué alimentos no se aconsejan en el niño diabético?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6042417" cy="1247363"/>
          </a:xfrm>
          <a:prstGeom prst="rect">
            <a:avLst/>
          </a:prstGeom>
        </p:spPr>
        <p:txBody>
          <a:bodyPr/>
          <a:lstStyle>
            <a:lvl1pPr defTabSz="684609">
              <a:defRPr sz="3600" spc="-112">
                <a:effectLst>
                  <a:outerShdw blurRad="38100" dist="28575" dir="27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alimentos</a:t>
            </a:r>
            <a:r>
              <a:rPr dirty="0"/>
              <a:t> no se </a:t>
            </a:r>
            <a:r>
              <a:rPr dirty="0" err="1"/>
              <a:t>aconsejan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el </a:t>
            </a:r>
            <a:r>
              <a:rPr dirty="0" err="1"/>
              <a:t>niño</a:t>
            </a:r>
            <a:r>
              <a:rPr dirty="0"/>
              <a:t> </a:t>
            </a:r>
            <a:r>
              <a:rPr dirty="0" err="1"/>
              <a:t>diabético</a:t>
            </a:r>
            <a:r>
              <a:rPr dirty="0"/>
              <a:t>?</a:t>
            </a:r>
          </a:p>
        </p:txBody>
      </p:sp>
      <p:sp>
        <p:nvSpPr>
          <p:cNvPr id="159" name="Los de alto contenido en azúcares de absorción rápida como:…"/>
          <p:cNvSpPr txBox="1">
            <a:spLocks noGrp="1"/>
          </p:cNvSpPr>
          <p:nvPr>
            <p:ph type="body" idx="1"/>
          </p:nvPr>
        </p:nvSpPr>
        <p:spPr>
          <a:xfrm>
            <a:off x="373062" y="1603332"/>
            <a:ext cx="8382001" cy="3711771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endParaRPr lang="es-ES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dirty="0" smtClean="0"/>
              <a:t>Los </a:t>
            </a:r>
            <a:r>
              <a:rPr dirty="0"/>
              <a:t>de alto </a:t>
            </a:r>
            <a:r>
              <a:rPr dirty="0" err="1"/>
              <a:t>contenido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azúcares</a:t>
            </a:r>
            <a:r>
              <a:rPr dirty="0"/>
              <a:t> de </a:t>
            </a:r>
            <a:r>
              <a:rPr dirty="0" err="1"/>
              <a:t>absorción</a:t>
            </a:r>
            <a:r>
              <a:rPr dirty="0"/>
              <a:t> </a:t>
            </a:r>
            <a:r>
              <a:rPr dirty="0" err="1"/>
              <a:t>rápida</a:t>
            </a:r>
            <a:r>
              <a:rPr dirty="0"/>
              <a:t> </a:t>
            </a:r>
            <a:r>
              <a:rPr dirty="0" err="1"/>
              <a:t>como</a:t>
            </a:r>
            <a:r>
              <a:rPr dirty="0"/>
              <a:t>: 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endParaRPr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i="1" dirty="0" err="1"/>
              <a:t>caramelos</a:t>
            </a:r>
            <a:r>
              <a:rPr i="1" dirty="0"/>
              <a:t>, </a:t>
            </a:r>
            <a:r>
              <a:rPr i="1" dirty="0" err="1"/>
              <a:t>pasteles</a:t>
            </a:r>
            <a:r>
              <a:rPr i="1" dirty="0"/>
              <a:t>, </a:t>
            </a:r>
            <a:r>
              <a:rPr i="1" dirty="0" err="1"/>
              <a:t>repostería</a:t>
            </a:r>
            <a:r>
              <a:rPr i="1" dirty="0"/>
              <a:t> </a:t>
            </a:r>
            <a:r>
              <a:rPr i="1" dirty="0" err="1"/>
              <a:t>comercial</a:t>
            </a:r>
            <a:r>
              <a:rPr i="1" dirty="0"/>
              <a:t>, pasta de </a:t>
            </a:r>
            <a:r>
              <a:rPr i="1" dirty="0" err="1"/>
              <a:t>té</a:t>
            </a:r>
            <a:r>
              <a:rPr i="1" dirty="0"/>
              <a:t>, chocolate, </a:t>
            </a:r>
            <a:r>
              <a:rPr i="1" dirty="0" err="1"/>
              <a:t>miel</a:t>
            </a:r>
            <a:r>
              <a:rPr i="1" dirty="0"/>
              <a:t>, </a:t>
            </a:r>
            <a:r>
              <a:rPr i="1" dirty="0" err="1"/>
              <a:t>azúcar</a:t>
            </a:r>
            <a:r>
              <a:rPr i="1" dirty="0"/>
              <a:t>, </a:t>
            </a:r>
            <a:r>
              <a:rPr i="1" dirty="0" err="1"/>
              <a:t>compotas</a:t>
            </a:r>
            <a:r>
              <a:rPr i="1" dirty="0"/>
              <a:t>, pudding, vinos, </a:t>
            </a:r>
            <a:r>
              <a:rPr i="1" dirty="0" err="1"/>
              <a:t>sidra</a:t>
            </a:r>
            <a:r>
              <a:rPr i="1" dirty="0"/>
              <a:t>, </a:t>
            </a:r>
            <a:r>
              <a:rPr i="1" dirty="0" err="1"/>
              <a:t>licores</a:t>
            </a:r>
            <a:r>
              <a:rPr i="1" dirty="0"/>
              <a:t>, </a:t>
            </a:r>
            <a:r>
              <a:rPr i="1" dirty="0" err="1"/>
              <a:t>aperitivos</a:t>
            </a:r>
            <a:r>
              <a:rPr i="1" dirty="0"/>
              <a:t>, </a:t>
            </a:r>
            <a:r>
              <a:rPr i="1" dirty="0" err="1"/>
              <a:t>fruta</a:t>
            </a:r>
            <a:r>
              <a:rPr i="1" dirty="0"/>
              <a:t> </a:t>
            </a:r>
            <a:r>
              <a:rPr i="1" dirty="0" err="1"/>
              <a:t>seca</a:t>
            </a:r>
            <a:r>
              <a:rPr i="1" dirty="0"/>
              <a:t> (</a:t>
            </a:r>
            <a:r>
              <a:rPr i="1" dirty="0" err="1"/>
              <a:t>ciruelas</a:t>
            </a:r>
            <a:r>
              <a:rPr i="1" dirty="0"/>
              <a:t>, </a:t>
            </a:r>
            <a:r>
              <a:rPr i="1" dirty="0" err="1"/>
              <a:t>pasas</a:t>
            </a:r>
            <a:r>
              <a:rPr i="1" dirty="0"/>
              <a:t>, </a:t>
            </a:r>
            <a:r>
              <a:rPr i="1" dirty="0" err="1"/>
              <a:t>dátiles</a:t>
            </a:r>
            <a:r>
              <a:rPr i="1" dirty="0"/>
              <a:t>, </a:t>
            </a:r>
            <a:r>
              <a:rPr i="1" dirty="0" err="1"/>
              <a:t>higos</a:t>
            </a:r>
            <a:r>
              <a:rPr i="1" dirty="0"/>
              <a:t>), </a:t>
            </a:r>
            <a:r>
              <a:rPr i="1" dirty="0" err="1"/>
              <a:t>plátanos</a:t>
            </a:r>
            <a:r>
              <a:rPr i="1" dirty="0"/>
              <a:t> </a:t>
            </a:r>
            <a:r>
              <a:rPr i="1" dirty="0" err="1"/>
              <a:t>muy</a:t>
            </a:r>
            <a:r>
              <a:rPr i="1" dirty="0"/>
              <a:t> </a:t>
            </a:r>
            <a:r>
              <a:rPr i="1" dirty="0" err="1"/>
              <a:t>maduros</a:t>
            </a:r>
            <a:r>
              <a:rPr i="1" dirty="0"/>
              <a:t>, </a:t>
            </a:r>
            <a:r>
              <a:rPr i="1" dirty="0" err="1"/>
              <a:t>leche</a:t>
            </a:r>
            <a:r>
              <a:rPr i="1" dirty="0"/>
              <a:t> </a:t>
            </a:r>
            <a:r>
              <a:rPr i="1" dirty="0" err="1"/>
              <a:t>condensada</a:t>
            </a:r>
            <a:r>
              <a:rPr i="1" dirty="0"/>
              <a:t>, </a:t>
            </a:r>
            <a:r>
              <a:rPr i="1" dirty="0" err="1"/>
              <a:t>leche</a:t>
            </a:r>
            <a:r>
              <a:rPr i="1" dirty="0"/>
              <a:t> de </a:t>
            </a:r>
            <a:r>
              <a:rPr i="1" dirty="0" err="1"/>
              <a:t>almendras</a:t>
            </a:r>
            <a:r>
              <a:rPr i="1" dirty="0"/>
              <a:t>, </a:t>
            </a:r>
            <a:r>
              <a:rPr i="1" dirty="0" err="1"/>
              <a:t>mermeladas</a:t>
            </a:r>
            <a:r>
              <a:rPr i="1" dirty="0"/>
              <a:t> no </a:t>
            </a:r>
            <a:r>
              <a:rPr i="1" dirty="0" err="1"/>
              <a:t>dietéticas</a:t>
            </a:r>
            <a:r>
              <a:rPr i="1" dirty="0"/>
              <a:t>, </a:t>
            </a:r>
            <a:r>
              <a:rPr i="1" dirty="0" err="1"/>
              <a:t>yogures</a:t>
            </a:r>
            <a:r>
              <a:rPr i="1" dirty="0"/>
              <a:t> </a:t>
            </a:r>
            <a:r>
              <a:rPr i="1" dirty="0" err="1"/>
              <a:t>azucarados</a:t>
            </a:r>
            <a:r>
              <a:rPr i="1" dirty="0"/>
              <a:t>, </a:t>
            </a:r>
            <a:r>
              <a:rPr i="1" dirty="0" err="1"/>
              <a:t>natillas</a:t>
            </a:r>
            <a:r>
              <a:rPr i="1" dirty="0"/>
              <a:t>, </a:t>
            </a:r>
            <a:r>
              <a:rPr i="1" dirty="0" err="1"/>
              <a:t>flanes</a:t>
            </a:r>
            <a:r>
              <a:rPr i="1" dirty="0"/>
              <a:t>, </a:t>
            </a:r>
            <a:r>
              <a:rPr i="1" dirty="0" err="1"/>
              <a:t>zumos</a:t>
            </a:r>
            <a:r>
              <a:rPr i="1" dirty="0"/>
              <a:t> de </a:t>
            </a:r>
            <a:r>
              <a:rPr i="1" dirty="0" err="1"/>
              <a:t>fruta</a:t>
            </a:r>
            <a:r>
              <a:rPr i="1" dirty="0"/>
              <a:t> </a:t>
            </a:r>
            <a:r>
              <a:rPr i="1" dirty="0" err="1"/>
              <a:t>naturales</a:t>
            </a:r>
            <a:r>
              <a:rPr i="1" dirty="0"/>
              <a:t> y </a:t>
            </a:r>
            <a:r>
              <a:rPr i="1" dirty="0" err="1"/>
              <a:t>comerciales</a:t>
            </a:r>
            <a:r>
              <a:rPr i="1" dirty="0"/>
              <a:t>, </a:t>
            </a:r>
            <a:r>
              <a:rPr i="1" dirty="0" err="1"/>
              <a:t>jarabe</a:t>
            </a:r>
            <a:r>
              <a:rPr i="1" dirty="0"/>
              <a:t> de </a:t>
            </a:r>
            <a:r>
              <a:rPr i="1" dirty="0" err="1"/>
              <a:t>grosella</a:t>
            </a:r>
            <a:r>
              <a:rPr i="1" dirty="0"/>
              <a:t>, </a:t>
            </a:r>
            <a:r>
              <a:rPr i="1" dirty="0" err="1"/>
              <a:t>limón</a:t>
            </a:r>
            <a:r>
              <a:rPr i="1" dirty="0"/>
              <a:t> o </a:t>
            </a:r>
            <a:r>
              <a:rPr i="1" dirty="0" err="1"/>
              <a:t>similares</a:t>
            </a:r>
            <a:r>
              <a:rPr i="1" dirty="0"/>
              <a:t>, </a:t>
            </a:r>
            <a:r>
              <a:rPr i="1" dirty="0" err="1"/>
              <a:t>refrescos</a:t>
            </a:r>
            <a:r>
              <a:rPr i="1" dirty="0"/>
              <a:t> </a:t>
            </a:r>
            <a:r>
              <a:rPr i="1" dirty="0" err="1"/>
              <a:t>comerciales</a:t>
            </a:r>
            <a:r>
              <a:rPr i="1" dirty="0"/>
              <a:t>.</a:t>
            </a:r>
          </a:p>
        </p:txBody>
      </p:sp>
      <p:pic>
        <p:nvPicPr>
          <p:cNvPr id="160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940" y="4849607"/>
            <a:ext cx="1331420" cy="88444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62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¿Qué alimentos son libres?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6042417" cy="1247363"/>
          </a:xfrm>
          <a:prstGeom prst="rect">
            <a:avLst/>
          </a:prstGeom>
        </p:spPr>
        <p:txBody>
          <a:bodyPr/>
          <a:lstStyle>
            <a:lvl1pPr defTabSz="839787">
              <a:defRPr sz="4416" spc="-138">
                <a:effectLst>
                  <a:outerShdw blurRad="46736" dist="35052" dir="2700000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alimentos</a:t>
            </a:r>
            <a:r>
              <a:rPr dirty="0"/>
              <a:t> son </a:t>
            </a:r>
            <a:r>
              <a:rPr dirty="0" err="1"/>
              <a:t>libres</a:t>
            </a:r>
            <a:r>
              <a:rPr dirty="0"/>
              <a:t>?</a:t>
            </a:r>
          </a:p>
        </p:txBody>
      </p:sp>
      <p:sp>
        <p:nvSpPr>
          <p:cNvPr id="166" name="Los que tienen menos de 5% de hidratos de carbono:…"/>
          <p:cNvSpPr txBox="1">
            <a:spLocks noGrp="1"/>
          </p:cNvSpPr>
          <p:nvPr>
            <p:ph type="body" idx="1"/>
          </p:nvPr>
        </p:nvSpPr>
        <p:spPr>
          <a:xfrm>
            <a:off x="381000" y="1117600"/>
            <a:ext cx="8382000" cy="4519539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endParaRPr lang="es-ES" sz="2400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sz="2400" dirty="0" smtClean="0"/>
              <a:t>Los </a:t>
            </a:r>
            <a:r>
              <a:rPr sz="2400" dirty="0"/>
              <a:t>que </a:t>
            </a:r>
            <a:r>
              <a:rPr sz="2400" dirty="0" err="1"/>
              <a:t>tienen</a:t>
            </a:r>
            <a:r>
              <a:rPr sz="2400" dirty="0"/>
              <a:t> </a:t>
            </a:r>
            <a:r>
              <a:rPr sz="2400" dirty="0" err="1"/>
              <a:t>menos</a:t>
            </a:r>
            <a:r>
              <a:rPr sz="2400" dirty="0"/>
              <a:t> de 5% de </a:t>
            </a:r>
            <a:r>
              <a:rPr sz="2400" dirty="0" err="1"/>
              <a:t>hidratos</a:t>
            </a:r>
            <a:r>
              <a:rPr sz="2400" dirty="0"/>
              <a:t> de </a:t>
            </a:r>
            <a:r>
              <a:rPr sz="2400" dirty="0" err="1"/>
              <a:t>carbono</a:t>
            </a:r>
            <a:r>
              <a:rPr sz="2400" dirty="0"/>
              <a:t>: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endParaRPr sz="2400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sz="2400" dirty="0" smtClean="0"/>
              <a:t>✳</a:t>
            </a:r>
            <a:r>
              <a:rPr sz="2400" i="1" dirty="0" err="1" smtClean="0"/>
              <a:t>acelga</a:t>
            </a:r>
            <a:r>
              <a:rPr sz="2400" i="1" dirty="0"/>
              <a:t>, </a:t>
            </a:r>
            <a:r>
              <a:rPr sz="2400" i="1" dirty="0" err="1"/>
              <a:t>alcachofa</a:t>
            </a:r>
            <a:r>
              <a:rPr sz="2400" i="1" dirty="0"/>
              <a:t>, </a:t>
            </a:r>
            <a:r>
              <a:rPr sz="2400" i="1" dirty="0" err="1"/>
              <a:t>achicoria</a:t>
            </a:r>
            <a:r>
              <a:rPr sz="2400" i="1" dirty="0"/>
              <a:t>, </a:t>
            </a:r>
            <a:r>
              <a:rPr sz="2400" i="1" dirty="0" err="1"/>
              <a:t>ajo</a:t>
            </a:r>
            <a:r>
              <a:rPr sz="2400" i="1" dirty="0"/>
              <a:t>, </a:t>
            </a:r>
            <a:r>
              <a:rPr sz="2400" i="1" dirty="0" err="1"/>
              <a:t>apio</a:t>
            </a:r>
            <a:r>
              <a:rPr sz="2400" i="1" dirty="0"/>
              <a:t>, </a:t>
            </a:r>
            <a:r>
              <a:rPr sz="2400" i="1" dirty="0" err="1"/>
              <a:t>berenjena</a:t>
            </a:r>
            <a:r>
              <a:rPr sz="2400" i="1" dirty="0"/>
              <a:t>, </a:t>
            </a:r>
            <a:r>
              <a:rPr sz="2400" i="1" dirty="0" err="1"/>
              <a:t>berros</a:t>
            </a:r>
            <a:r>
              <a:rPr sz="2400" i="1" dirty="0"/>
              <a:t>, </a:t>
            </a:r>
            <a:r>
              <a:rPr sz="2400" i="1" dirty="0" err="1"/>
              <a:t>borraja</a:t>
            </a:r>
            <a:r>
              <a:rPr sz="2400" i="1" dirty="0"/>
              <a:t>, </a:t>
            </a:r>
            <a:r>
              <a:rPr sz="2400" i="1" dirty="0" err="1" smtClean="0"/>
              <a:t>brécol</a:t>
            </a:r>
            <a:endParaRPr sz="2400" i="1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sz="2400" i="1" dirty="0" smtClean="0"/>
              <a:t>✳</a:t>
            </a:r>
            <a:r>
              <a:rPr sz="2400" i="1" dirty="0" err="1" smtClean="0"/>
              <a:t>calabaza</a:t>
            </a:r>
            <a:r>
              <a:rPr sz="2400" i="1" dirty="0"/>
              <a:t>, </a:t>
            </a:r>
            <a:r>
              <a:rPr sz="2400" i="1" dirty="0" err="1"/>
              <a:t>calabacín</a:t>
            </a:r>
            <a:r>
              <a:rPr sz="2400" i="1" dirty="0"/>
              <a:t> </a:t>
            </a:r>
            <a:r>
              <a:rPr sz="2400" i="1" dirty="0" err="1"/>
              <a:t>cocido</a:t>
            </a:r>
            <a:r>
              <a:rPr sz="2400" i="1" dirty="0"/>
              <a:t>, cardo, </a:t>
            </a:r>
            <a:r>
              <a:rPr sz="2400" i="1" dirty="0" err="1"/>
              <a:t>cebolla</a:t>
            </a:r>
            <a:r>
              <a:rPr sz="2400" i="1" dirty="0"/>
              <a:t>, col, </a:t>
            </a:r>
            <a:r>
              <a:rPr sz="2400" i="1" dirty="0" err="1"/>
              <a:t>coliflor</a:t>
            </a:r>
            <a:r>
              <a:rPr sz="2400" i="1" dirty="0"/>
              <a:t>, </a:t>
            </a:r>
            <a:r>
              <a:rPr sz="2400" i="1" dirty="0" err="1"/>
              <a:t>champiñones</a:t>
            </a:r>
            <a:r>
              <a:rPr sz="2400" i="1" dirty="0"/>
              <a:t> </a:t>
            </a:r>
            <a:r>
              <a:rPr sz="2400" i="1" dirty="0" err="1"/>
              <a:t>cocidos</a:t>
            </a:r>
            <a:r>
              <a:rPr sz="2400" i="1" dirty="0"/>
              <a:t> o </a:t>
            </a:r>
            <a:r>
              <a:rPr sz="2400" i="1" dirty="0" err="1" smtClean="0"/>
              <a:t>crudos</a:t>
            </a:r>
            <a:endParaRPr sz="2400" i="1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100"/>
            </a:pPr>
            <a:r>
              <a:rPr sz="2400" i="1" dirty="0" smtClean="0"/>
              <a:t>✳</a:t>
            </a:r>
            <a:r>
              <a:rPr sz="2400" i="1" dirty="0" err="1" smtClean="0"/>
              <a:t>endivias</a:t>
            </a:r>
            <a:r>
              <a:rPr sz="2400" i="1" dirty="0"/>
              <a:t>, </a:t>
            </a:r>
            <a:r>
              <a:rPr sz="2400" i="1" dirty="0" err="1"/>
              <a:t>escarola</a:t>
            </a:r>
            <a:r>
              <a:rPr sz="2400" i="1" dirty="0"/>
              <a:t>, </a:t>
            </a:r>
            <a:r>
              <a:rPr sz="2400" i="1" dirty="0" err="1"/>
              <a:t>espárragos</a:t>
            </a:r>
            <a:r>
              <a:rPr sz="2400" i="1" dirty="0"/>
              <a:t>, </a:t>
            </a:r>
            <a:r>
              <a:rPr sz="2400" i="1" dirty="0" err="1"/>
              <a:t>espinacas</a:t>
            </a:r>
            <a:r>
              <a:rPr sz="2400" i="1" dirty="0"/>
              <a:t>, </a:t>
            </a:r>
            <a:r>
              <a:rPr sz="2400" i="1" dirty="0" err="1"/>
              <a:t>grelos</a:t>
            </a:r>
            <a:r>
              <a:rPr sz="2400" i="1" dirty="0"/>
              <a:t>, </a:t>
            </a:r>
            <a:r>
              <a:rPr sz="2400" i="1" dirty="0" err="1"/>
              <a:t>lechuga</a:t>
            </a:r>
            <a:r>
              <a:rPr sz="2400" i="1" dirty="0"/>
              <a:t>, </a:t>
            </a:r>
            <a:r>
              <a:rPr sz="2400" i="1" dirty="0" err="1"/>
              <a:t>judías</a:t>
            </a:r>
            <a:r>
              <a:rPr sz="2400" i="1" dirty="0"/>
              <a:t> </a:t>
            </a:r>
            <a:r>
              <a:rPr sz="2400" i="1" dirty="0" err="1" smtClean="0"/>
              <a:t>verdes</a:t>
            </a:r>
            <a:endParaRPr sz="2400" i="1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sz="2400" i="1" dirty="0" smtClean="0"/>
              <a:t>✳</a:t>
            </a:r>
            <a:r>
              <a:rPr sz="2400" i="1" dirty="0" err="1" smtClean="0"/>
              <a:t>nabo</a:t>
            </a:r>
            <a:r>
              <a:rPr sz="2400" i="1" dirty="0"/>
              <a:t>, </a:t>
            </a:r>
            <a:r>
              <a:rPr sz="2400" i="1" dirty="0" err="1"/>
              <a:t>pepino</a:t>
            </a:r>
            <a:r>
              <a:rPr sz="2400" i="1" dirty="0"/>
              <a:t>, </a:t>
            </a:r>
            <a:r>
              <a:rPr sz="2400" i="1" dirty="0" err="1"/>
              <a:t>puerro</a:t>
            </a:r>
            <a:r>
              <a:rPr sz="2400" i="1" dirty="0"/>
              <a:t>, </a:t>
            </a:r>
            <a:r>
              <a:rPr sz="2400" i="1" dirty="0" err="1"/>
              <a:t>repollo</a:t>
            </a:r>
            <a:r>
              <a:rPr sz="2400" i="1" dirty="0"/>
              <a:t>, </a:t>
            </a:r>
            <a:r>
              <a:rPr sz="2400" i="1" dirty="0" err="1"/>
              <a:t>setas</a:t>
            </a:r>
            <a:r>
              <a:rPr sz="2400" i="1" dirty="0"/>
              <a:t>, </a:t>
            </a:r>
            <a:r>
              <a:rPr sz="2400" i="1" dirty="0" err="1" smtClean="0"/>
              <a:t>tomate</a:t>
            </a:r>
            <a:endParaRPr sz="2400" i="1" dirty="0"/>
          </a:p>
        </p:txBody>
      </p:sp>
      <p:pic>
        <p:nvPicPr>
          <p:cNvPr id="16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940" y="4625890"/>
            <a:ext cx="1331420" cy="884444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pic>
        <p:nvPicPr>
          <p:cNvPr id="169" name="Imagen 3" descr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0" name="Imagen 4" descr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2"/>
          <p:cNvSpPr txBox="1">
            <a:spLocks noGrp="1"/>
          </p:cNvSpPr>
          <p:nvPr>
            <p:ph type="title"/>
          </p:nvPr>
        </p:nvSpPr>
        <p:spPr>
          <a:xfrm>
            <a:off x="179387" y="433120"/>
            <a:ext cx="2215357" cy="1611933"/>
          </a:xfrm>
          <a:prstGeom prst="rect">
            <a:avLst/>
          </a:prstGeom>
        </p:spPr>
        <p:txBody>
          <a:bodyPr>
            <a:normAutofit/>
          </a:bodyPr>
          <a:lstStyle>
            <a:lvl1pPr defTabSz="447278">
              <a:defRPr sz="2352" spc="-98">
                <a:solidFill>
                  <a:srgbClr val="000000"/>
                </a:solidFill>
                <a:effectLst>
                  <a:outerShdw blurRad="18669" dist="18669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dirty="0" err="1"/>
              <a:t>Qué</a:t>
            </a:r>
            <a:r>
              <a:rPr dirty="0"/>
              <a:t> </a:t>
            </a:r>
            <a:r>
              <a:rPr dirty="0" err="1"/>
              <a:t>es</a:t>
            </a:r>
            <a:r>
              <a:rPr dirty="0"/>
              <a:t> </a:t>
            </a:r>
            <a:r>
              <a:rPr dirty="0" err="1"/>
              <a:t>una</a:t>
            </a:r>
            <a:r>
              <a:rPr dirty="0"/>
              <a:t> </a:t>
            </a:r>
            <a:r>
              <a:rPr dirty="0" err="1"/>
              <a:t>ración</a:t>
            </a:r>
            <a:r>
              <a:rPr dirty="0"/>
              <a:t> y </a:t>
            </a:r>
            <a:r>
              <a:rPr dirty="0" err="1"/>
              <a:t>cuáles</a:t>
            </a:r>
            <a:r>
              <a:rPr dirty="0"/>
              <a:t> son </a:t>
            </a:r>
            <a:r>
              <a:rPr dirty="0" err="1"/>
              <a:t>los</a:t>
            </a:r>
            <a:r>
              <a:rPr dirty="0"/>
              <a:t> </a:t>
            </a:r>
            <a:r>
              <a:rPr dirty="0" err="1"/>
              <a:t>alimentos</a:t>
            </a:r>
            <a:r>
              <a:rPr dirty="0"/>
              <a:t> </a:t>
            </a:r>
            <a:r>
              <a:rPr dirty="0" err="1"/>
              <a:t>racionados</a:t>
            </a:r>
            <a:r>
              <a:rPr dirty="0"/>
              <a:t>?</a:t>
            </a:r>
          </a:p>
        </p:txBody>
      </p:sp>
      <p:sp>
        <p:nvSpPr>
          <p:cNvPr id="173" name="Rectangle 3"/>
          <p:cNvSpPr txBox="1">
            <a:spLocks noGrp="1"/>
          </p:cNvSpPr>
          <p:nvPr>
            <p:ph type="body" sz="quarter" idx="1"/>
          </p:nvPr>
        </p:nvSpPr>
        <p:spPr>
          <a:xfrm>
            <a:off x="179387" y="3270898"/>
            <a:ext cx="2075298" cy="99335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>
              <a:buSzTx/>
              <a:buNone/>
            </a:pPr>
            <a:r>
              <a:rPr sz="2000" b="1" dirty="0"/>
              <a:t>1 </a:t>
            </a:r>
            <a:r>
              <a:rPr sz="2000" b="1" dirty="0" smtClean="0"/>
              <a:t>RACIÓN</a:t>
            </a:r>
            <a:r>
              <a:rPr lang="es-ES" sz="2000" b="1" dirty="0" smtClean="0"/>
              <a:t> =</a:t>
            </a:r>
            <a:endParaRPr sz="2000" b="1" dirty="0"/>
          </a:p>
          <a:p>
            <a:pPr>
              <a:buSzTx/>
              <a:buNone/>
            </a:pPr>
            <a:r>
              <a:rPr sz="2000" b="1" dirty="0"/>
              <a:t> 10 gr. </a:t>
            </a:r>
            <a:r>
              <a:rPr lang="es-ES" sz="1800" b="1" dirty="0" smtClean="0"/>
              <a:t>hidratos de carbono </a:t>
            </a:r>
            <a:endParaRPr sz="2000" b="1" dirty="0"/>
          </a:p>
        </p:txBody>
      </p:sp>
      <p:pic>
        <p:nvPicPr>
          <p:cNvPr id="174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75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179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77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78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180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1" name="Imagen" descr="Image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5449" y="24637"/>
            <a:ext cx="4608685" cy="59601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 txBox="1">
            <a:spLocks noGrp="1"/>
          </p:cNvSpPr>
          <p:nvPr>
            <p:ph type="title"/>
          </p:nvPr>
        </p:nvSpPr>
        <p:spPr>
          <a:xfrm>
            <a:off x="573768" y="360427"/>
            <a:ext cx="6318057" cy="998266"/>
          </a:xfrm>
          <a:prstGeom prst="rect">
            <a:avLst/>
          </a:prstGeom>
        </p:spPr>
        <p:txBody>
          <a:bodyPr/>
          <a:lstStyle/>
          <a:p>
            <a:pPr defTabSz="465534">
              <a:defRPr sz="2448" spc="-102">
                <a:solidFill>
                  <a:srgbClr val="000000"/>
                </a:solidFill>
                <a:effectLst>
                  <a:outerShdw blurRad="19431" dist="19431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r>
              <a:rPr sz="3200" dirty="0"/>
              <a:t>¿Para </a:t>
            </a:r>
            <a:r>
              <a:rPr sz="3200" dirty="0" err="1"/>
              <a:t>qué</a:t>
            </a:r>
            <a:r>
              <a:rPr sz="3200" dirty="0"/>
              <a:t> se </a:t>
            </a:r>
            <a:r>
              <a:rPr sz="3200" dirty="0" err="1"/>
              <a:t>utilizan</a:t>
            </a:r>
            <a:r>
              <a:rPr sz="3200" dirty="0"/>
              <a:t> </a:t>
            </a:r>
            <a:r>
              <a:rPr sz="3200" dirty="0" err="1"/>
              <a:t>los</a:t>
            </a:r>
            <a:r>
              <a:rPr sz="3200" dirty="0"/>
              <a:t> </a:t>
            </a:r>
            <a:r>
              <a:rPr sz="3200" dirty="0" err="1"/>
              <a:t>edulcorantes</a:t>
            </a:r>
            <a:r>
              <a:rPr sz="3200" dirty="0"/>
              <a:t>?</a:t>
            </a:r>
          </a:p>
          <a:p>
            <a:pPr defTabSz="465534">
              <a:defRPr sz="2448" spc="-102">
                <a:solidFill>
                  <a:srgbClr val="000000"/>
                </a:solidFill>
                <a:effectLst>
                  <a:outerShdw blurRad="19431" dist="19431" dir="2700000" rotWithShape="0">
                    <a:srgbClr val="000000">
                      <a:alpha val="43137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184" name="Rectangle 3"/>
          <p:cNvSpPr txBox="1">
            <a:spLocks noGrp="1"/>
          </p:cNvSpPr>
          <p:nvPr>
            <p:ph type="body" idx="1"/>
          </p:nvPr>
        </p:nvSpPr>
        <p:spPr>
          <a:xfrm>
            <a:off x="535141" y="1117600"/>
            <a:ext cx="8236790" cy="4616751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dirty="0"/>
              <a:t>Dan </a:t>
            </a:r>
            <a:r>
              <a:rPr dirty="0" err="1"/>
              <a:t>sabor</a:t>
            </a:r>
            <a:r>
              <a:rPr dirty="0"/>
              <a:t> </a:t>
            </a:r>
            <a:r>
              <a:rPr dirty="0" err="1"/>
              <a:t>dulce</a:t>
            </a:r>
            <a:r>
              <a:rPr dirty="0"/>
              <a:t> y </a:t>
            </a:r>
            <a:r>
              <a:rPr dirty="0" err="1"/>
              <a:t>reducen</a:t>
            </a:r>
            <a:r>
              <a:rPr dirty="0"/>
              <a:t> el </a:t>
            </a:r>
            <a:r>
              <a:rPr dirty="0" err="1"/>
              <a:t>contenido</a:t>
            </a:r>
            <a:r>
              <a:rPr dirty="0"/>
              <a:t> de </a:t>
            </a:r>
            <a:r>
              <a:rPr dirty="0" err="1"/>
              <a:t>hidratos</a:t>
            </a:r>
            <a:r>
              <a:rPr dirty="0"/>
              <a:t> de </a:t>
            </a:r>
            <a:r>
              <a:rPr dirty="0" err="1"/>
              <a:t>carbono</a:t>
            </a:r>
            <a:r>
              <a:rPr dirty="0"/>
              <a:t> y </a:t>
            </a:r>
            <a:r>
              <a:rPr dirty="0" err="1"/>
              <a:t>calorías</a:t>
            </a:r>
            <a:r>
              <a:rPr dirty="0"/>
              <a:t> del </a:t>
            </a:r>
            <a:r>
              <a:rPr dirty="0" err="1"/>
              <a:t>alimento</a:t>
            </a:r>
            <a:r>
              <a:rPr dirty="0"/>
              <a:t>.</a:t>
            </a:r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dirty="0"/>
              <a:t>Hay </a:t>
            </a:r>
            <a:r>
              <a:rPr dirty="0" err="1"/>
              <a:t>varios</a:t>
            </a:r>
            <a:r>
              <a:rPr dirty="0"/>
              <a:t> </a:t>
            </a:r>
            <a:r>
              <a:rPr dirty="0" err="1"/>
              <a:t>tipos</a:t>
            </a:r>
            <a:r>
              <a:rPr dirty="0"/>
              <a:t> y </a:t>
            </a:r>
            <a:r>
              <a:rPr dirty="0" err="1"/>
              <a:t>tienen</a:t>
            </a:r>
            <a:r>
              <a:rPr dirty="0"/>
              <a:t> </a:t>
            </a:r>
            <a:r>
              <a:rPr dirty="0" err="1"/>
              <a:t>distintos</a:t>
            </a:r>
            <a:r>
              <a:rPr dirty="0"/>
              <a:t> </a:t>
            </a:r>
            <a:r>
              <a:rPr dirty="0" err="1"/>
              <a:t>efectos</a:t>
            </a:r>
            <a:r>
              <a:rPr dirty="0"/>
              <a:t> </a:t>
            </a:r>
            <a:r>
              <a:rPr dirty="0" err="1"/>
              <a:t>sobre</a:t>
            </a:r>
            <a:r>
              <a:rPr dirty="0"/>
              <a:t> la </a:t>
            </a:r>
            <a:r>
              <a:rPr dirty="0" err="1"/>
              <a:t>glucemia</a:t>
            </a:r>
            <a:r>
              <a:rPr dirty="0" smtClean="0"/>
              <a:t>:</a:t>
            </a:r>
            <a:endParaRPr lang="es-ES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endParaRPr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dirty="0"/>
              <a:t>🔵</a:t>
            </a:r>
            <a:r>
              <a:rPr b="1" i="1" u="sng" dirty="0" err="1"/>
              <a:t>Edulcorantes</a:t>
            </a:r>
            <a:r>
              <a:rPr b="1" i="1" u="sng" dirty="0"/>
              <a:t> </a:t>
            </a:r>
            <a:r>
              <a:rPr b="1" i="1" u="sng" dirty="0" err="1"/>
              <a:t>calóricos</a:t>
            </a:r>
            <a:r>
              <a:rPr b="1" i="1" u="sng" dirty="0"/>
              <a:t> o </a:t>
            </a:r>
            <a:r>
              <a:rPr b="1" i="1" u="sng" dirty="0" err="1"/>
              <a:t>naturales</a:t>
            </a:r>
            <a:r>
              <a:rPr i="1" dirty="0"/>
              <a:t>: </a:t>
            </a:r>
            <a:r>
              <a:rPr i="1" dirty="0" err="1"/>
              <a:t>sacarosa</a:t>
            </a:r>
            <a:r>
              <a:rPr i="1" dirty="0"/>
              <a:t> (</a:t>
            </a:r>
            <a:r>
              <a:rPr i="1" dirty="0" err="1"/>
              <a:t>azúcar</a:t>
            </a:r>
            <a:r>
              <a:rPr i="1" dirty="0"/>
              <a:t> de mesa), </a:t>
            </a:r>
            <a:r>
              <a:rPr i="1" dirty="0" err="1"/>
              <a:t>fructosa</a:t>
            </a:r>
            <a:r>
              <a:rPr i="1" dirty="0"/>
              <a:t> o </a:t>
            </a:r>
            <a:r>
              <a:rPr i="1" dirty="0" err="1"/>
              <a:t>glucosa</a:t>
            </a:r>
            <a:r>
              <a:rPr i="1" dirty="0"/>
              <a:t>. </a:t>
            </a:r>
            <a:r>
              <a:rPr i="1" dirty="0" err="1"/>
              <a:t>Aportan</a:t>
            </a:r>
            <a:r>
              <a:rPr i="1" dirty="0"/>
              <a:t> 4 kcal </a:t>
            </a:r>
            <a:r>
              <a:rPr i="1" dirty="0" err="1"/>
              <a:t>por</a:t>
            </a:r>
            <a:r>
              <a:rPr i="1" dirty="0"/>
              <a:t> gr y </a:t>
            </a:r>
            <a:r>
              <a:rPr i="1" dirty="0" err="1"/>
              <a:t>elevan</a:t>
            </a:r>
            <a:r>
              <a:rPr i="1" dirty="0"/>
              <a:t> la </a:t>
            </a:r>
            <a:r>
              <a:rPr i="1" dirty="0" err="1"/>
              <a:t>glucemia</a:t>
            </a:r>
            <a:r>
              <a:rPr i="1" dirty="0" smtClean="0"/>
              <a:t>.</a:t>
            </a:r>
            <a:endParaRPr lang="es-ES" i="1" dirty="0" smtClean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endParaRPr i="1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i="1" dirty="0"/>
              <a:t>🔵</a:t>
            </a:r>
            <a:r>
              <a:rPr b="1" i="1" u="sng" dirty="0" err="1"/>
              <a:t>Edulcorantes</a:t>
            </a:r>
            <a:r>
              <a:rPr b="1" i="1" u="sng" dirty="0"/>
              <a:t> no </a:t>
            </a:r>
            <a:r>
              <a:rPr b="1" i="1" u="sng" dirty="0" err="1"/>
              <a:t>calóricos</a:t>
            </a:r>
            <a:r>
              <a:rPr i="1" dirty="0"/>
              <a:t>: </a:t>
            </a:r>
            <a:r>
              <a:rPr i="1" dirty="0" err="1"/>
              <a:t>aspartamo</a:t>
            </a:r>
            <a:r>
              <a:rPr i="1" dirty="0"/>
              <a:t>, </a:t>
            </a:r>
            <a:r>
              <a:rPr i="1" dirty="0" err="1"/>
              <a:t>sacarina</a:t>
            </a:r>
            <a:r>
              <a:rPr i="1" dirty="0"/>
              <a:t> </a:t>
            </a:r>
            <a:r>
              <a:rPr i="1" dirty="0" err="1"/>
              <a:t>sucralfato</a:t>
            </a:r>
            <a:r>
              <a:rPr i="1" dirty="0"/>
              <a:t>, </a:t>
            </a:r>
            <a:r>
              <a:rPr i="1" dirty="0" err="1"/>
              <a:t>acesulfame</a:t>
            </a:r>
            <a:r>
              <a:rPr i="1" dirty="0"/>
              <a:t> k. No </a:t>
            </a:r>
            <a:r>
              <a:rPr i="1" dirty="0" err="1"/>
              <a:t>aportan</a:t>
            </a:r>
            <a:r>
              <a:rPr i="1" dirty="0"/>
              <a:t> </a:t>
            </a:r>
            <a:r>
              <a:rPr i="1" dirty="0" err="1"/>
              <a:t>energía</a:t>
            </a:r>
            <a:r>
              <a:rPr i="1" dirty="0"/>
              <a:t> </a:t>
            </a:r>
            <a:r>
              <a:rPr i="1" dirty="0" err="1"/>
              <a:t>ni</a:t>
            </a:r>
            <a:r>
              <a:rPr i="1" dirty="0"/>
              <a:t> </a:t>
            </a:r>
            <a:r>
              <a:rPr i="1" dirty="0" err="1"/>
              <a:t>aumentan</a:t>
            </a:r>
            <a:r>
              <a:rPr i="1" dirty="0"/>
              <a:t> la </a:t>
            </a:r>
            <a:r>
              <a:rPr i="1" dirty="0" err="1"/>
              <a:t>glucemia</a:t>
            </a:r>
            <a:r>
              <a:rPr i="1" dirty="0"/>
              <a:t>. Son </a:t>
            </a:r>
            <a:r>
              <a:rPr i="1" dirty="0" err="1"/>
              <a:t>seguros</a:t>
            </a:r>
            <a:r>
              <a:rPr i="1" dirty="0"/>
              <a:t> </a:t>
            </a:r>
            <a:r>
              <a:rPr i="1" dirty="0" err="1"/>
              <a:t>pero</a:t>
            </a:r>
            <a:r>
              <a:rPr i="1" dirty="0"/>
              <a:t> no se </a:t>
            </a:r>
            <a:r>
              <a:rPr i="1" dirty="0" err="1"/>
              <a:t>debe</a:t>
            </a:r>
            <a:r>
              <a:rPr i="1" dirty="0"/>
              <a:t> </a:t>
            </a:r>
            <a:r>
              <a:rPr i="1" dirty="0" err="1"/>
              <a:t>abusar</a:t>
            </a:r>
            <a:r>
              <a:rPr i="1" dirty="0"/>
              <a:t>. </a:t>
            </a:r>
            <a:r>
              <a:rPr i="1" dirty="0" err="1"/>
              <a:t>Ejemplo</a:t>
            </a:r>
            <a:r>
              <a:rPr i="1" dirty="0"/>
              <a:t>: </a:t>
            </a:r>
            <a:r>
              <a:rPr i="1" dirty="0" err="1"/>
              <a:t>bebidas</a:t>
            </a:r>
            <a:r>
              <a:rPr i="1" dirty="0"/>
              <a:t> </a:t>
            </a:r>
            <a:r>
              <a:rPr i="1" dirty="0" smtClean="0"/>
              <a:t>light</a:t>
            </a:r>
            <a:endParaRPr lang="es-ES" i="1" dirty="0" smtClean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endParaRPr i="1" dirty="0"/>
          </a:p>
          <a:p>
            <a:pPr marL="574221" lvl="1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1800"/>
            </a:pPr>
            <a:r>
              <a:rPr i="1" dirty="0"/>
              <a:t>🔵</a:t>
            </a:r>
            <a:r>
              <a:rPr b="1" i="1" u="sng" dirty="0" err="1"/>
              <a:t>Polialcoholes</a:t>
            </a:r>
            <a:r>
              <a:rPr b="1" i="1" u="sng" dirty="0"/>
              <a:t> o </a:t>
            </a:r>
            <a:r>
              <a:rPr b="1" i="1" u="sng" dirty="0" err="1"/>
              <a:t>polioles</a:t>
            </a:r>
            <a:r>
              <a:rPr i="1" dirty="0"/>
              <a:t>: sorbitol, </a:t>
            </a:r>
            <a:r>
              <a:rPr i="1" dirty="0" err="1"/>
              <a:t>manitol</a:t>
            </a:r>
            <a:r>
              <a:rPr i="1" dirty="0"/>
              <a:t>, </a:t>
            </a:r>
            <a:r>
              <a:rPr i="1" dirty="0" err="1"/>
              <a:t>maltitol</a:t>
            </a:r>
            <a:r>
              <a:rPr i="1" dirty="0"/>
              <a:t>, </a:t>
            </a:r>
            <a:r>
              <a:rPr i="1" dirty="0" err="1"/>
              <a:t>lactitol</a:t>
            </a:r>
            <a:r>
              <a:rPr i="1" dirty="0"/>
              <a:t>, </a:t>
            </a:r>
            <a:r>
              <a:rPr i="1" dirty="0" err="1"/>
              <a:t>isomalt</a:t>
            </a:r>
            <a:r>
              <a:rPr i="1" dirty="0"/>
              <a:t>, </a:t>
            </a:r>
            <a:r>
              <a:rPr i="1" dirty="0" err="1"/>
              <a:t>xilitol</a:t>
            </a:r>
            <a:r>
              <a:rPr i="1" dirty="0"/>
              <a:t>. Su </a:t>
            </a:r>
            <a:r>
              <a:rPr i="1" dirty="0" err="1"/>
              <a:t>absorción</a:t>
            </a:r>
            <a:r>
              <a:rPr i="1" dirty="0"/>
              <a:t> </a:t>
            </a:r>
            <a:r>
              <a:rPr i="1" dirty="0" err="1"/>
              <a:t>es</a:t>
            </a:r>
            <a:r>
              <a:rPr i="1" dirty="0"/>
              <a:t> </a:t>
            </a:r>
            <a:r>
              <a:rPr i="1" dirty="0" err="1"/>
              <a:t>menor</a:t>
            </a:r>
            <a:r>
              <a:rPr i="1" dirty="0"/>
              <a:t> y </a:t>
            </a:r>
            <a:r>
              <a:rPr i="1" dirty="0" err="1"/>
              <a:t>elevan</a:t>
            </a:r>
            <a:r>
              <a:rPr i="1" dirty="0"/>
              <a:t> </a:t>
            </a:r>
            <a:r>
              <a:rPr i="1" dirty="0" err="1"/>
              <a:t>menos</a:t>
            </a:r>
            <a:r>
              <a:rPr i="1" dirty="0"/>
              <a:t> la </a:t>
            </a:r>
            <a:r>
              <a:rPr i="1" dirty="0" err="1"/>
              <a:t>glucemia</a:t>
            </a:r>
            <a:r>
              <a:rPr i="1" dirty="0"/>
              <a:t>. Se </a:t>
            </a:r>
            <a:r>
              <a:rPr i="1" dirty="0" err="1"/>
              <a:t>absorbe</a:t>
            </a:r>
            <a:r>
              <a:rPr i="1" dirty="0"/>
              <a:t> el 50%. Su </a:t>
            </a:r>
            <a:r>
              <a:rPr i="1" dirty="0" err="1"/>
              <a:t>elevado</a:t>
            </a:r>
            <a:r>
              <a:rPr i="1" dirty="0"/>
              <a:t> </a:t>
            </a:r>
            <a:r>
              <a:rPr i="1" dirty="0" err="1"/>
              <a:t>consumo</a:t>
            </a:r>
            <a:r>
              <a:rPr i="1" dirty="0"/>
              <a:t> produce </a:t>
            </a:r>
            <a:r>
              <a:rPr i="1" dirty="0" err="1"/>
              <a:t>molestias</a:t>
            </a:r>
            <a:r>
              <a:rPr i="1" dirty="0"/>
              <a:t> </a:t>
            </a:r>
            <a:r>
              <a:rPr i="1" dirty="0" err="1"/>
              <a:t>digestivas</a:t>
            </a:r>
            <a:r>
              <a:rPr i="1" dirty="0"/>
              <a:t> o </a:t>
            </a:r>
            <a:r>
              <a:rPr i="1" dirty="0" err="1"/>
              <a:t>diarrea</a:t>
            </a:r>
            <a:r>
              <a:rPr i="1" dirty="0"/>
              <a:t>. </a:t>
            </a:r>
          </a:p>
        </p:txBody>
      </p:sp>
      <p:pic>
        <p:nvPicPr>
          <p:cNvPr id="185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190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88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89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191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"/>
          <p:cNvSpPr txBox="1">
            <a:spLocks noGrp="1"/>
          </p:cNvSpPr>
          <p:nvPr>
            <p:ph type="title"/>
          </p:nvPr>
        </p:nvSpPr>
        <p:spPr>
          <a:xfrm>
            <a:off x="665163" y="346867"/>
            <a:ext cx="6313162" cy="1106246"/>
          </a:xfrm>
          <a:prstGeom prst="rect">
            <a:avLst/>
          </a:prstGeom>
        </p:spPr>
        <p:txBody>
          <a:bodyPr/>
          <a:lstStyle>
            <a:lvl1pPr defTabSz="730250">
              <a:defRPr sz="3840" spc="-160">
                <a:solidFill>
                  <a:srgbClr val="000000"/>
                </a:solidFill>
                <a:effectLst>
                  <a:outerShdw blurRad="30480" dist="3048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dirty="0"/>
              <a:t>¿</a:t>
            </a:r>
            <a:r>
              <a:rPr sz="3600" dirty="0" err="1"/>
              <a:t>Qué</a:t>
            </a:r>
            <a:r>
              <a:rPr sz="3600" dirty="0"/>
              <a:t> </a:t>
            </a:r>
            <a:r>
              <a:rPr sz="3600" dirty="0" err="1"/>
              <a:t>pasa</a:t>
            </a:r>
            <a:r>
              <a:rPr sz="3600" dirty="0"/>
              <a:t> con </a:t>
            </a:r>
            <a:r>
              <a:rPr sz="3600" dirty="0" err="1"/>
              <a:t>los</a:t>
            </a:r>
            <a:r>
              <a:rPr sz="3600" dirty="0"/>
              <a:t> </a:t>
            </a:r>
            <a:r>
              <a:rPr sz="3600" dirty="0" err="1"/>
              <a:t>alimentos</a:t>
            </a:r>
            <a:r>
              <a:rPr sz="3600" dirty="0"/>
              <a:t> “sin </a:t>
            </a:r>
            <a:r>
              <a:rPr sz="3600" dirty="0" err="1"/>
              <a:t>azúcar</a:t>
            </a:r>
            <a:r>
              <a:rPr sz="3600" dirty="0"/>
              <a:t>”?</a:t>
            </a:r>
          </a:p>
        </p:txBody>
      </p:sp>
      <p:sp>
        <p:nvSpPr>
          <p:cNvPr id="194" name="Rectangle 3"/>
          <p:cNvSpPr txBox="1">
            <a:spLocks noGrp="1"/>
          </p:cNvSpPr>
          <p:nvPr>
            <p:ph type="body" sz="half" idx="1"/>
          </p:nvPr>
        </p:nvSpPr>
        <p:spPr>
          <a:xfrm>
            <a:off x="584449" y="1918141"/>
            <a:ext cx="7959227" cy="3021718"/>
          </a:xfrm>
          <a:prstGeom prst="rect">
            <a:avLst/>
          </a:prstGeom>
          <a:gradFill>
            <a:gsLst>
              <a:gs pos="0">
                <a:schemeClr val="accent4">
                  <a:hueOff val="567764"/>
                  <a:satOff val="36799"/>
                  <a:lumOff val="33179"/>
                </a:schemeClr>
              </a:gs>
              <a:gs pos="35000">
                <a:srgbClr val="D4FFBF"/>
              </a:gs>
              <a:gs pos="100000">
                <a:schemeClr val="accent4">
                  <a:hueOff val="646590"/>
                  <a:satOff val="36799"/>
                  <a:lumOff val="46161"/>
                </a:schemeClr>
              </a:gs>
            </a:gsLst>
            <a:lin ang="16200000"/>
          </a:gradFill>
          <a:ln w="9525">
            <a:solidFill>
              <a:srgbClr val="7ACB29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400"/>
            </a:pPr>
            <a:r>
              <a:rPr dirty="0"/>
              <a:t>✅ ”</a:t>
            </a:r>
            <a:r>
              <a:rPr b="1" i="1" dirty="0"/>
              <a:t>sin </a:t>
            </a:r>
            <a:r>
              <a:rPr b="1" i="1" dirty="0" err="1"/>
              <a:t>azúcar</a:t>
            </a:r>
            <a:r>
              <a:rPr dirty="0" smtClean="0"/>
              <a:t>”</a:t>
            </a:r>
            <a:r>
              <a:rPr lang="es-ES" dirty="0" smtClean="0"/>
              <a:t>:</a:t>
            </a:r>
            <a:r>
              <a:rPr dirty="0" smtClean="0"/>
              <a:t> </a:t>
            </a:r>
            <a:r>
              <a:rPr dirty="0"/>
              <a:t>no </a:t>
            </a:r>
            <a:r>
              <a:rPr dirty="0" err="1"/>
              <a:t>quiere</a:t>
            </a:r>
            <a:r>
              <a:rPr dirty="0"/>
              <a:t> </a:t>
            </a:r>
            <a:r>
              <a:rPr dirty="0" err="1"/>
              <a:t>decir</a:t>
            </a:r>
            <a:r>
              <a:rPr dirty="0"/>
              <a:t> que no </a:t>
            </a:r>
            <a:r>
              <a:rPr dirty="0" err="1"/>
              <a:t>contenga</a:t>
            </a:r>
            <a:r>
              <a:rPr dirty="0"/>
              <a:t> </a:t>
            </a:r>
            <a:r>
              <a:rPr dirty="0" err="1"/>
              <a:t>hidratos</a:t>
            </a:r>
            <a:r>
              <a:rPr dirty="0"/>
              <a:t> de </a:t>
            </a:r>
            <a:r>
              <a:rPr dirty="0" err="1"/>
              <a:t>carbono</a:t>
            </a:r>
            <a:r>
              <a:rPr dirty="0"/>
              <a:t>. </a:t>
            </a:r>
            <a:r>
              <a:rPr dirty="0" err="1"/>
              <a:t>Normalmente</a:t>
            </a:r>
            <a:r>
              <a:rPr dirty="0"/>
              <a:t> se </a:t>
            </a:r>
            <a:r>
              <a:rPr dirty="0" err="1"/>
              <a:t>endulza</a:t>
            </a:r>
            <a:r>
              <a:rPr dirty="0"/>
              <a:t> con </a:t>
            </a:r>
            <a:r>
              <a:rPr dirty="0" err="1"/>
              <a:t>fructosa</a:t>
            </a:r>
            <a:r>
              <a:rPr dirty="0" smtClean="0"/>
              <a:t>.</a:t>
            </a:r>
            <a:endParaRPr lang="es-ES" dirty="0" smtClean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400"/>
            </a:pPr>
            <a:endParaRPr dirty="0"/>
          </a:p>
          <a:p>
            <a:pPr marL="0" indent="0" defTabSz="914400">
              <a:lnSpc>
                <a:spcPct val="100000"/>
              </a:lnSpc>
              <a:spcBef>
                <a:spcPts val="0"/>
              </a:spcBef>
              <a:buSzTx/>
              <a:buNone/>
              <a:defRPr sz="2400"/>
            </a:pPr>
            <a:r>
              <a:rPr dirty="0"/>
              <a:t>✅ “</a:t>
            </a:r>
            <a:r>
              <a:rPr b="1" i="1" dirty="0"/>
              <a:t>Sin </a:t>
            </a:r>
            <a:r>
              <a:rPr b="1" i="1" dirty="0" err="1"/>
              <a:t>azúcar</a:t>
            </a:r>
            <a:r>
              <a:rPr b="1" i="1" dirty="0"/>
              <a:t>/sin </a:t>
            </a:r>
            <a:r>
              <a:rPr b="1" i="1" dirty="0" err="1"/>
              <a:t>fructosa</a:t>
            </a:r>
            <a:r>
              <a:rPr dirty="0"/>
              <a:t>”: no </a:t>
            </a:r>
            <a:r>
              <a:rPr dirty="0" err="1"/>
              <a:t>significa</a:t>
            </a:r>
            <a:r>
              <a:rPr dirty="0"/>
              <a:t> que no </a:t>
            </a:r>
            <a:r>
              <a:rPr dirty="0" err="1"/>
              <a:t>contenga</a:t>
            </a:r>
            <a:r>
              <a:rPr dirty="0"/>
              <a:t> </a:t>
            </a:r>
            <a:r>
              <a:rPr dirty="0" err="1"/>
              <a:t>hidratos</a:t>
            </a:r>
            <a:r>
              <a:rPr dirty="0"/>
              <a:t> de </a:t>
            </a:r>
            <a:r>
              <a:rPr dirty="0" err="1"/>
              <a:t>carbono</a:t>
            </a:r>
            <a:r>
              <a:rPr dirty="0"/>
              <a:t>. </a:t>
            </a:r>
            <a:r>
              <a:rPr dirty="0" err="1"/>
              <a:t>Contiene</a:t>
            </a:r>
            <a:r>
              <a:rPr dirty="0"/>
              <a:t> </a:t>
            </a:r>
            <a:r>
              <a:rPr dirty="0" err="1"/>
              <a:t>harinas</a:t>
            </a:r>
            <a:r>
              <a:rPr dirty="0"/>
              <a:t> y hay que </a:t>
            </a:r>
            <a:r>
              <a:rPr dirty="0" err="1"/>
              <a:t>medir</a:t>
            </a:r>
            <a:r>
              <a:rPr dirty="0"/>
              <a:t> la </a:t>
            </a:r>
            <a:r>
              <a:rPr dirty="0" err="1"/>
              <a:t>cantidad</a:t>
            </a:r>
            <a:r>
              <a:rPr dirty="0"/>
              <a:t> que se </a:t>
            </a:r>
            <a:r>
              <a:rPr dirty="0" err="1"/>
              <a:t>toma</a:t>
            </a:r>
            <a:r>
              <a:rPr dirty="0"/>
              <a:t>.</a:t>
            </a:r>
          </a:p>
        </p:txBody>
      </p:sp>
      <p:pic>
        <p:nvPicPr>
          <p:cNvPr id="195" name="Imagen 3" descr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0" y="6330950"/>
            <a:ext cx="1447800" cy="4476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n 4" descr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9675" y="234950"/>
            <a:ext cx="1439863" cy="882650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CuadroTexto 7"/>
          <p:cNvSpPr txBox="1"/>
          <p:nvPr/>
        </p:nvSpPr>
        <p:spPr>
          <a:xfrm>
            <a:off x="179387" y="6202362"/>
            <a:ext cx="4430714" cy="5480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3200" b="1">
                <a:solidFill>
                  <a:srgbClr val="D3ECF2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www.familiaysalud.es</a:t>
            </a:r>
          </a:p>
        </p:txBody>
      </p:sp>
      <p:grpSp>
        <p:nvGrpSpPr>
          <p:cNvPr id="200" name="Grupo 11"/>
          <p:cNvGrpSpPr/>
          <p:nvPr/>
        </p:nvGrpSpPr>
        <p:grpSpPr>
          <a:xfrm>
            <a:off x="7688687" y="4571999"/>
            <a:ext cx="927279" cy="1159101"/>
            <a:chOff x="0" y="0"/>
            <a:chExt cx="927277" cy="1159099"/>
          </a:xfrm>
        </p:grpSpPr>
        <p:sp>
          <p:nvSpPr>
            <p:cNvPr id="198" name="Rectángulo 12"/>
            <p:cNvSpPr/>
            <p:nvPr/>
          </p:nvSpPr>
          <p:spPr>
            <a:xfrm>
              <a:off x="0" y="-1"/>
              <a:ext cx="927278" cy="11591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914098">
                <a:defRPr sz="2300">
                  <a:latin typeface="Segoe"/>
                  <a:ea typeface="Segoe"/>
                  <a:cs typeface="Segoe"/>
                  <a:sym typeface="Segoe"/>
                </a:defRPr>
              </a:pPr>
              <a:endParaRPr/>
            </a:p>
          </p:txBody>
        </p:sp>
        <p:sp>
          <p:nvSpPr>
            <p:cNvPr id="199" name="CuadroTexto 13"/>
            <p:cNvSpPr txBox="1"/>
            <p:nvPr/>
          </p:nvSpPr>
          <p:spPr>
            <a:xfrm>
              <a:off x="0" y="181709"/>
              <a:ext cx="927278" cy="6629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r>
                <a:t>Imagen </a:t>
              </a:r>
              <a:r>
                <a:rPr sz="1100"/>
                <a:t>(la añadimos nosotros)</a:t>
              </a:r>
            </a:p>
          </p:txBody>
        </p:sp>
      </p:grpSp>
      <p:pic>
        <p:nvPicPr>
          <p:cNvPr id="201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9845" y="4537826"/>
            <a:ext cx="1847770" cy="12274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White with Blue Bar Segoe Template_TP10286789">
  <a:themeElements>
    <a:clrScheme name="1_White with Blue Bar Segoe Template_TP10286789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0000FF"/>
      </a:hlink>
      <a:folHlink>
        <a:srgbClr val="FF00FF"/>
      </a:folHlink>
    </a:clrScheme>
    <a:fontScheme name="1_White with Blue Bar Segoe Template_TP10286789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1_White with Blue Bar Segoe Template_TP102867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728</Words>
  <Application>Microsoft Office PowerPoint</Application>
  <PresentationFormat>Presentación en pantalla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1_White with Blue Bar Segoe Template_TP10286789</vt:lpstr>
      <vt:lpstr>Presentación de PowerPoint</vt:lpstr>
      <vt:lpstr>¿Cuáles son las características de la alimentación en un diabético?</vt:lpstr>
      <vt:lpstr>¿CUAL ES LA DIETA EQUILIBRADA?</vt:lpstr>
      <vt:lpstr>Pirámide de Naos:  frecuencia con la que debemos tomar los alimentos</vt:lpstr>
      <vt:lpstr>¿Qué alimentos no se aconsejan en el niño diabético?</vt:lpstr>
      <vt:lpstr>¿Qué alimentos son libres?</vt:lpstr>
      <vt:lpstr>¿Qué es una ración y cuáles son los alimentos racionados?</vt:lpstr>
      <vt:lpstr>¿Para qué se utilizan los edulcorantes? </vt:lpstr>
      <vt:lpstr>¿Qué pasa con los alimentos “sin azúcar”?</vt:lpstr>
      <vt:lpstr>¿Es posible comer lo que me apetece?</vt:lpstr>
      <vt:lpstr>¿Es posible comer lo que me apetece?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asd</dc:creator>
  <cp:lastModifiedBy>serra</cp:lastModifiedBy>
  <cp:revision>4</cp:revision>
  <dcterms:modified xsi:type="dcterms:W3CDTF">2019-06-10T20:47:48Z</dcterms:modified>
</cp:coreProperties>
</file>